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78" y="78"/>
      </p:cViewPr>
      <p:guideLst>
        <p:guide orient="horz" pos="2161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14400" y="2130427"/>
            <a:ext cx="10363199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3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609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97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599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09599" y="2174874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93373" y="2174874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6" y="273049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766732" y="273053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09606" y="1435103"/>
            <a:ext cx="401108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2389717" y="612774"/>
            <a:ext cx="7315200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9"/>
            <a:ext cx="2743200" cy="5851525"/>
          </a:xfrm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9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1058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0" y="30392"/>
                </a:moveTo>
                <a:lnTo>
                  <a:pt x="0" y="30392"/>
                </a:lnTo>
                <a:cubicBezTo>
                  <a:pt x="0" y="30392"/>
                  <a:pt x="30246" y="52055"/>
                  <a:pt x="43200" y="35131"/>
                </a:cubicBezTo>
                <a:lnTo>
                  <a:pt x="43200" y="0"/>
                </a:lnTo>
                <a:lnTo>
                  <a:pt x="0" y="0"/>
                </a:lnTo>
                <a:lnTo>
                  <a:pt x="0" y="30392"/>
                </a:ln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8" name="Shape 1059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30392"/>
                </a:moveTo>
                <a:lnTo>
                  <a:pt x="-22" y="30392"/>
                </a:lnTo>
                <a:cubicBezTo>
                  <a:pt x="-22" y="30392"/>
                  <a:pt x="30330" y="52055"/>
                  <a:pt x="43245" y="35131"/>
                </a:cubicBezTo>
              </a:path>
            </a:pathLst>
          </a:custGeom>
          <a:solidFill>
            <a:srgbClr val="FFFFFF"/>
          </a:solidFill>
          <a:ln w="7560">
            <a:solidFill>
              <a:srgbClr val="FFFFFF"/>
            </a:solidFill>
            <a:round/>
            <a:headEnd/>
            <a:tailEnd/>
          </a:ln>
        </p:spPr>
      </p:sp>
      <p:sp>
        <p:nvSpPr>
          <p:cNvPr id="9" name="Shape 1060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9977"/>
                </a:moveTo>
                <a:lnTo>
                  <a:pt x="-22" y="29977"/>
                </a:lnTo>
                <a:cubicBezTo>
                  <a:pt x="-22" y="29977"/>
                  <a:pt x="29238" y="51595"/>
                  <a:pt x="43239" y="32973"/>
                </a:cubicBezTo>
              </a:path>
            </a:pathLst>
          </a:custGeom>
          <a:solidFill>
            <a:srgbClr val="FFFFFF"/>
          </a:solidFill>
          <a:ln w="6930">
            <a:solidFill>
              <a:srgbClr val="FFFFFF">
                <a:alpha val="0"/>
              </a:srgbClr>
            </a:solidFill>
            <a:round/>
            <a:headEnd/>
            <a:tailEnd/>
          </a:ln>
        </p:spPr>
      </p:sp>
      <p:sp>
        <p:nvSpPr>
          <p:cNvPr id="10" name="Shape 1061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9562"/>
                </a:moveTo>
                <a:lnTo>
                  <a:pt x="-22" y="29562"/>
                </a:lnTo>
                <a:cubicBezTo>
                  <a:pt x="-22" y="29562"/>
                  <a:pt x="28147" y="51135"/>
                  <a:pt x="43233" y="30816"/>
                </a:cubicBezTo>
              </a:path>
            </a:pathLst>
          </a:custGeom>
          <a:solidFill>
            <a:srgbClr val="FFFFFF"/>
          </a:solidFill>
          <a:ln w="6300">
            <a:solidFill>
              <a:srgbClr val="FFFFFF">
                <a:alpha val="77254"/>
              </a:srgbClr>
            </a:solidFill>
            <a:round/>
            <a:headEnd/>
            <a:tailEnd/>
          </a:ln>
        </p:spPr>
      </p:sp>
      <p:sp>
        <p:nvSpPr>
          <p:cNvPr id="11" name="Shape 1062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9147"/>
                </a:moveTo>
                <a:lnTo>
                  <a:pt x="-22" y="29147"/>
                </a:lnTo>
                <a:cubicBezTo>
                  <a:pt x="-22" y="29147"/>
                  <a:pt x="27056" y="50675"/>
                  <a:pt x="43228" y="28658"/>
                </a:cubicBezTo>
              </a:path>
            </a:pathLst>
          </a:custGeom>
          <a:solidFill>
            <a:srgbClr val="FFFFFF"/>
          </a:solidFill>
          <a:ln w="5670">
            <a:solidFill>
              <a:srgbClr val="FFFFFF">
                <a:alpha val="65882"/>
              </a:srgbClr>
            </a:solidFill>
            <a:round/>
            <a:headEnd/>
            <a:tailEnd/>
          </a:ln>
        </p:spPr>
      </p:sp>
      <p:sp>
        <p:nvSpPr>
          <p:cNvPr id="12" name="Shape 1063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8733"/>
                </a:moveTo>
                <a:lnTo>
                  <a:pt x="-22" y="28733"/>
                </a:lnTo>
                <a:cubicBezTo>
                  <a:pt x="-22" y="28733"/>
                  <a:pt x="25965" y="50214"/>
                  <a:pt x="43222" y="26500"/>
                </a:cubicBezTo>
              </a:path>
            </a:pathLst>
          </a:custGeom>
          <a:solidFill>
            <a:srgbClr val="FFFFFF"/>
          </a:solidFill>
          <a:ln w="5040">
            <a:solidFill>
              <a:srgbClr val="FFFFFF">
                <a:alpha val="54900"/>
              </a:srgbClr>
            </a:solidFill>
            <a:round/>
            <a:headEnd/>
            <a:tailEnd/>
          </a:ln>
        </p:spPr>
      </p:sp>
      <p:sp>
        <p:nvSpPr>
          <p:cNvPr id="13" name="Shape 1064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8319"/>
                </a:moveTo>
                <a:lnTo>
                  <a:pt x="-22" y="28319"/>
                </a:lnTo>
                <a:cubicBezTo>
                  <a:pt x="-22" y="28319"/>
                  <a:pt x="24873" y="49754"/>
                  <a:pt x="43216" y="24342"/>
                </a:cubicBezTo>
              </a:path>
            </a:pathLst>
          </a:custGeom>
          <a:solidFill>
            <a:srgbClr val="FFFFFF"/>
          </a:solidFill>
          <a:ln w="4410">
            <a:solidFill>
              <a:srgbClr val="FFFFFF">
                <a:alpha val="43529"/>
              </a:srgbClr>
            </a:solidFill>
            <a:round/>
            <a:headEnd/>
            <a:tailEnd/>
          </a:ln>
        </p:spPr>
      </p:sp>
      <p:sp>
        <p:nvSpPr>
          <p:cNvPr id="14" name="Shape 1065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7904"/>
                </a:moveTo>
                <a:lnTo>
                  <a:pt x="-22" y="27904"/>
                </a:lnTo>
                <a:cubicBezTo>
                  <a:pt x="-22" y="27904"/>
                  <a:pt x="23782" y="49294"/>
                  <a:pt x="43211" y="22185"/>
                </a:cubicBezTo>
              </a:path>
            </a:pathLst>
          </a:custGeom>
          <a:solidFill>
            <a:srgbClr val="FFFFFF"/>
          </a:solidFill>
          <a:ln w="3780">
            <a:solidFill>
              <a:srgbClr val="FFFFFF">
                <a:alpha val="32156"/>
              </a:srgbClr>
            </a:solidFill>
            <a:round/>
            <a:headEnd/>
            <a:tailEnd/>
          </a:ln>
        </p:spPr>
      </p:sp>
      <p:sp>
        <p:nvSpPr>
          <p:cNvPr id="15" name="Shape 1066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7489"/>
                </a:moveTo>
                <a:lnTo>
                  <a:pt x="-22" y="27489"/>
                </a:lnTo>
                <a:cubicBezTo>
                  <a:pt x="-22" y="27489"/>
                  <a:pt x="22691" y="48834"/>
                  <a:pt x="43205" y="20027"/>
                </a:cubicBezTo>
              </a:path>
            </a:pathLst>
          </a:custGeom>
          <a:solidFill>
            <a:srgbClr val="FFFFFF"/>
          </a:solidFill>
          <a:ln w="3150">
            <a:solidFill>
              <a:srgbClr val="FFFFFF">
                <a:alpha val="21176"/>
              </a:srgbClr>
            </a:solidFill>
            <a:round/>
            <a:headEnd/>
            <a:tailEnd/>
          </a:ln>
        </p:spPr>
      </p:sp>
      <p:sp>
        <p:nvSpPr>
          <p:cNvPr id="16" name="Shape 1067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7075"/>
                </a:moveTo>
                <a:lnTo>
                  <a:pt x="-22" y="27075"/>
                </a:lnTo>
                <a:cubicBezTo>
                  <a:pt x="-22" y="27075"/>
                  <a:pt x="21600" y="48374"/>
                  <a:pt x="43200" y="17869"/>
                </a:cubicBezTo>
              </a:path>
            </a:pathLst>
          </a:custGeom>
          <a:solidFill>
            <a:srgbClr val="FFFFFF"/>
          </a:solidFill>
          <a:ln w="2520">
            <a:solidFill>
              <a:srgbClr val="FFFFFF">
                <a:alpha val="9803"/>
              </a:srgbClr>
            </a:solidFill>
            <a:round/>
            <a:headEnd/>
            <a:tailEnd/>
          </a:ln>
        </p:spPr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599" y="1600201"/>
            <a:ext cx="109728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09599" y="6356351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28A2AD-CA6C-4CEE-80DD-5B3591997DB0}" type="datetimeFigureOut">
              <a:rPr lang="ru-RU"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165599" y="6356351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737599" y="6356351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5014F7-E485-415F-A69C-6237A648DEF6}" type="slidenum">
              <a:rPr lang="ru-RU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99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283335" y="2052955"/>
            <a:ext cx="10034905" cy="3207385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ru-RU" sz="5000" b="1">
                <a:latin typeface="Calibri"/>
                <a:cs typeface="Calibri"/>
              </a:rPr>
            </a:br>
            <a:br>
              <a:rPr lang="ru-RU" sz="5000" b="1">
                <a:latin typeface="Calibri"/>
                <a:cs typeface="Calibri"/>
              </a:rPr>
            </a:br>
            <a:endParaRPr lang="ru-RU" sz="5000" b="1">
              <a:latin typeface="Calibri"/>
              <a:cs typeface="Calibri"/>
            </a:endParaRPr>
          </a:p>
        </p:txBody>
      </p:sp>
      <p:sp>
        <p:nvSpPr>
          <p:cNvPr id="3" name="Текстовое поле 2"/>
          <p:cNvSpPr txBox="1"/>
          <p:nvPr/>
        </p:nvSpPr>
        <p:spPr bwMode="auto">
          <a:xfrm>
            <a:off x="866140" y="2460625"/>
            <a:ext cx="10070465" cy="8896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chemeClr val="bg1"/>
                </a:solidFill>
                <a:latin typeface="Book Antiqua"/>
                <a:cs typeface="Book Antiqua"/>
              </a:rPr>
              <a:t>Пятидневные учебные сборы</a:t>
            </a:r>
          </a:p>
          <a:p>
            <a:pPr algn="ctr">
              <a:defRPr/>
            </a:pPr>
            <a:r>
              <a:rPr lang="ru-RU" sz="4800" b="1" dirty="0">
                <a:solidFill>
                  <a:schemeClr val="bg1"/>
                </a:solidFill>
                <a:latin typeface="Book Antiqua"/>
                <a:cs typeface="Book Antiqua"/>
              </a:rPr>
              <a:t> на базе учебно-методического центра «АВАНГАРД»</a:t>
            </a:r>
            <a:br>
              <a:rPr lang="ru-RU" sz="2800" b="1" dirty="0">
                <a:solidFill>
                  <a:schemeClr val="bg1"/>
                </a:solidFill>
                <a:latin typeface="Book Antiqua"/>
                <a:cs typeface="Book Antiqua"/>
              </a:rPr>
            </a:br>
            <a:endParaRPr lang="ru-RU" sz="2800" b="1" dirty="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grpSp>
        <p:nvGrpSpPr>
          <p:cNvPr id="13" name="Группа 12"/>
          <p:cNvGrpSpPr/>
          <p:nvPr/>
        </p:nvGrpSpPr>
        <p:grpSpPr bwMode="auto">
          <a:xfrm>
            <a:off x="306070" y="135963"/>
            <a:ext cx="5632001" cy="1939217"/>
            <a:chOff x="709" y="213"/>
            <a:chExt cx="8536" cy="2973"/>
          </a:xfrm>
        </p:grpSpPr>
        <p:pic>
          <p:nvPicPr>
            <p:cNvPr id="6" name="Изображение 5" descr="oZGLmUFc1-Q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5156" y="213"/>
              <a:ext cx="4089" cy="2973"/>
            </a:xfrm>
            <a:prstGeom prst="rect">
              <a:avLst/>
            </a:prstGeom>
          </p:spPr>
        </p:pic>
        <p:pic>
          <p:nvPicPr>
            <p:cNvPr id="7" name="Изображение 6" descr="P7mRrKDE-YU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709" y="213"/>
              <a:ext cx="4090" cy="2932"/>
            </a:xfrm>
            <a:prstGeom prst="rect">
              <a:avLst/>
            </a:prstGeom>
          </p:spPr>
        </p:pic>
      </p:grpSp>
      <p:grpSp>
        <p:nvGrpSpPr>
          <p:cNvPr id="16" name="Группа 15"/>
          <p:cNvGrpSpPr/>
          <p:nvPr/>
        </p:nvGrpSpPr>
        <p:grpSpPr bwMode="auto">
          <a:xfrm>
            <a:off x="9309735" y="2052955"/>
            <a:ext cx="5116830" cy="5149850"/>
            <a:chOff x="11521" y="3455"/>
            <a:chExt cx="8446" cy="8120"/>
          </a:xfrm>
        </p:grpSpPr>
        <p:sp>
          <p:nvSpPr>
            <p:cNvPr id="14" name="5 конечная звезда 13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5" name="5 конечная звезда 14"/>
            <p:cNvSpPr/>
            <p:nvPr/>
          </p:nvSpPr>
          <p:spPr bwMode="auto">
            <a:xfrm>
              <a:off x="12090" y="4098"/>
              <a:ext cx="7309" cy="6827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</p:grpSp>
      <p:pic>
        <p:nvPicPr>
          <p:cNvPr id="4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191250" y="135890"/>
            <a:ext cx="2698115" cy="1939925"/>
          </a:xfrm>
          <a:prstGeom prst="rect">
            <a:avLst/>
          </a:prstGeom>
        </p:spPr>
      </p:pic>
      <p:pic>
        <p:nvPicPr>
          <p:cNvPr id="1028" name="Picture 4" descr="C:\Users\PatrUser\Desktop\фото разное\ILQ_HEqHahY.jp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9239250" y="135890"/>
            <a:ext cx="2671445" cy="1939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535498" y="339366"/>
            <a:ext cx="8258175" cy="55416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100" b="1">
                <a:solidFill>
                  <a:schemeClr val="bg1"/>
                </a:solidFill>
                <a:latin typeface="Book Antiqua"/>
                <a:cs typeface="Book Antiqua"/>
              </a:rPr>
              <a:t>5-ти дневные учебные сборы</a:t>
            </a:r>
          </a:p>
          <a:p>
            <a:pPr algn="l">
              <a:defRPr/>
            </a:pPr>
            <a:endParaRPr lang="ru-RU" sz="4100" b="1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50275" y="893530"/>
            <a:ext cx="3970444" cy="3109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bg1"/>
                </a:solidFill>
                <a:latin typeface="Book Antiqua"/>
                <a:cs typeface="Book Antiqua"/>
              </a:rPr>
              <a:t>Пятидневные учебные</a:t>
            </a:r>
            <a:r>
              <a:rPr lang="ru-RU">
                <a:solidFill>
                  <a:schemeClr val="bg1"/>
                </a:solidFill>
                <a:latin typeface="Book Antiqua"/>
                <a:cs typeface="Book Antiqua"/>
              </a:rPr>
              <a:t> </a:t>
            </a:r>
            <a:r>
              <a:rPr lang="ru-RU" b="1">
                <a:solidFill>
                  <a:schemeClr val="bg1"/>
                </a:solidFill>
                <a:latin typeface="Book Antiqua"/>
                <a:cs typeface="Book Antiqua"/>
              </a:rPr>
              <a:t>сборы</a:t>
            </a:r>
            <a:r>
              <a:rPr lang="ru-RU">
                <a:solidFill>
                  <a:schemeClr val="bg1"/>
                </a:solidFill>
                <a:latin typeface="Book Antiqua"/>
                <a:cs typeface="Book Antiqua"/>
              </a:rPr>
              <a:t> — </a:t>
            </a:r>
          </a:p>
          <a:p>
            <a:pPr>
              <a:defRPr/>
            </a:pPr>
            <a:r>
              <a:rPr lang="ru-RU">
                <a:solidFill>
                  <a:schemeClr val="bg1"/>
                </a:solidFill>
                <a:latin typeface="Book Antiqua"/>
                <a:cs typeface="Book Antiqua"/>
              </a:rPr>
              <a:t>обязательная часть дисциплины основной общеобразовательной программы учебного предмета «ОБЗР».  </a:t>
            </a:r>
          </a:p>
          <a:p>
            <a:pPr>
              <a:defRPr/>
            </a:pPr>
            <a:endParaRPr lang="ru-RU">
              <a:solidFill>
                <a:schemeClr val="bg1"/>
              </a:solidFill>
              <a:latin typeface="Book Antiqua"/>
              <a:cs typeface="Book Antiqua"/>
            </a:endParaRPr>
          </a:p>
          <a:p>
            <a:pPr>
              <a:defRPr/>
            </a:pPr>
            <a:r>
              <a:rPr lang="ru-RU">
                <a:solidFill>
                  <a:schemeClr val="bg1"/>
                </a:solidFill>
                <a:latin typeface="Book Antiqua"/>
                <a:cs typeface="Book Antiqua"/>
              </a:rPr>
              <a:t>Каждый юноша, годный по здоровью, проходит  </a:t>
            </a:r>
            <a:br>
              <a:rPr lang="ru-RU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>
                <a:solidFill>
                  <a:schemeClr val="bg1"/>
                </a:solidFill>
                <a:latin typeface="Book Antiqua"/>
                <a:cs typeface="Book Antiqua"/>
              </a:rPr>
              <a:t>учебные сборы. </a:t>
            </a:r>
          </a:p>
          <a:p>
            <a:pPr>
              <a:defRPr/>
            </a:pPr>
            <a:endParaRPr lang="ru-RU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grpSp>
        <p:nvGrpSpPr>
          <p:cNvPr id="6" name="Группа 5"/>
          <p:cNvGrpSpPr/>
          <p:nvPr/>
        </p:nvGrpSpPr>
        <p:grpSpPr bwMode="auto">
          <a:xfrm>
            <a:off x="4464050" y="1365884"/>
            <a:ext cx="7319645" cy="2440305"/>
            <a:chOff x="4442669" y="1438182"/>
            <a:chExt cx="7174230" cy="244030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442669" y="1438182"/>
              <a:ext cx="3365500" cy="240792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8085029" y="1438182"/>
              <a:ext cx="3531870" cy="2440305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 bwMode="auto">
          <a:xfrm>
            <a:off x="714375" y="3862705"/>
            <a:ext cx="11069320" cy="2649220"/>
            <a:chOff x="508440" y="3843397"/>
            <a:chExt cx="10941507" cy="2649221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7887932" y="3843397"/>
              <a:ext cx="3562015" cy="2648586"/>
            </a:xfrm>
            <a:prstGeom prst="rect">
              <a:avLst/>
            </a:prstGeom>
          </p:spPr>
        </p:pic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5"/>
            <a:stretch/>
          </p:blipFill>
          <p:spPr bwMode="auto">
            <a:xfrm>
              <a:off x="508440" y="3843397"/>
              <a:ext cx="3445067" cy="2649221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pic>
        <p:nvPicPr>
          <p:cNvPr id="10" name="Изображение 9" descr="C-1YVzdL53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413885" y="3863975"/>
            <a:ext cx="3483610" cy="26479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067560" y="273050"/>
            <a:ext cx="9561195" cy="112522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12700" marR="22860" indent="554990">
              <a:lnSpc>
                <a:spcPct val="64000"/>
              </a:lnSpc>
              <a:spcBef>
                <a:spcPts val="380"/>
              </a:spcBef>
              <a:defRPr/>
            </a:pPr>
            <a:r>
              <a:rPr lang="ru-RU" sz="3600" b="1">
                <a:solidFill>
                  <a:schemeClr val="bg1"/>
                </a:solidFill>
                <a:latin typeface="Book Antiqua"/>
                <a:cs typeface="Book Antiqua"/>
              </a:rPr>
              <a:t>Продолжительность учебных сборов – </a:t>
            </a:r>
          </a:p>
          <a:p>
            <a:pPr marL="12700" marR="22860" indent="554990">
              <a:lnSpc>
                <a:spcPct val="64000"/>
              </a:lnSpc>
              <a:spcBef>
                <a:spcPts val="380"/>
              </a:spcBef>
              <a:defRPr/>
            </a:pPr>
            <a:r>
              <a:rPr lang="ru-RU" sz="3600" b="1">
                <a:solidFill>
                  <a:schemeClr val="bg1"/>
                </a:solidFill>
                <a:latin typeface="Book Antiqua"/>
                <a:cs typeface="Book Antiqua"/>
              </a:rPr>
              <a:t>5 дней (35 учебных часов)</a:t>
            </a:r>
            <a:endParaRPr lang="ru-RU" sz="360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l">
              <a:lnSpc>
                <a:spcPct val="64000"/>
              </a:lnSpc>
              <a:defRPr/>
            </a:pPr>
            <a:endParaRPr lang="ru-RU" sz="360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041139" y="1331595"/>
            <a:ext cx="4306379" cy="2774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l">
              <a:buFont typeface="Arial"/>
              <a:buNone/>
              <a:defRPr/>
            </a:pPr>
            <a:r>
              <a:rPr lang="ru-RU" sz="1600" b="1">
                <a:solidFill>
                  <a:schemeClr val="bg1"/>
                </a:solidFill>
                <a:latin typeface="Book Antiqua"/>
                <a:cs typeface="Book Antiqua"/>
              </a:rPr>
              <a:t>При изучении учебного материала обучающиеся получают представление: </a:t>
            </a:r>
          </a:p>
          <a:p>
            <a:pPr marL="342900" indent="-342900" algn="l">
              <a:buFont typeface="+mj-lt"/>
              <a:buAutoNum type="arabicParenR"/>
              <a:defRPr/>
            </a:pP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о размещении и быте военнослужащих </a:t>
            </a:r>
          </a:p>
          <a:p>
            <a:pPr marL="342900" lvl="0" indent="-342900" algn="l">
              <a:buFont typeface="+mj-lt"/>
              <a:buAutoNum type="arabicParenR"/>
              <a:defRPr/>
            </a:pP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об организации караульной и внутренней служб</a:t>
            </a:r>
          </a:p>
          <a:p>
            <a:pPr marL="342900" lvl="0" indent="-342900" algn="l">
              <a:buFont typeface="+mj-lt"/>
              <a:buAutoNum type="arabicParenR"/>
              <a:defRPr/>
            </a:pP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об элементах строевой, огневой, тактической, физической и военно-медицинской подготовок</a:t>
            </a:r>
          </a:p>
          <a:p>
            <a:pPr marL="342900" indent="-342900" algn="l">
              <a:buFont typeface="+mj-lt"/>
              <a:buAutoNum type="arabicParenR"/>
              <a:defRPr/>
            </a:pP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о вопросах радиационной, химической и биологической защиты войск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01355" y="4185920"/>
            <a:ext cx="3496944" cy="2314575"/>
          </a:xfrm>
          <a:prstGeom prst="rect">
            <a:avLst/>
          </a:prstGeom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43534" y="1398270"/>
            <a:ext cx="3697605" cy="24866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122" name="Picture 2" descr="C:\Users\PatrUser\Desktop\фото разное\лена фото\QJe7V0vM-_w.jpg"/>
          <p:cNvPicPr>
            <a:picLocks noChangeAspect="1" noChangeArrowheads="1"/>
          </p:cNvPicPr>
          <p:nvPr/>
        </p:nvPicPr>
        <p:blipFill>
          <a:blip r:embed="rId4"/>
          <a:srcRect t="4314"/>
          <a:stretch/>
        </p:blipFill>
        <p:spPr bwMode="auto">
          <a:xfrm>
            <a:off x="8265795" y="1398270"/>
            <a:ext cx="3532505" cy="2487295"/>
          </a:xfrm>
          <a:prstGeom prst="rect">
            <a:avLst/>
          </a:prstGeom>
          <a:noFill/>
        </p:spPr>
      </p:pic>
      <p:pic>
        <p:nvPicPr>
          <p:cNvPr id="5123" name="Picture 3" descr="C:\Users\PatrUser\Desktop\фото разное\лена фото\k-8Kg1orzzY.jp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343534" y="4238625"/>
            <a:ext cx="3759835" cy="2334260"/>
          </a:xfrm>
          <a:prstGeom prst="rect">
            <a:avLst/>
          </a:prstGeom>
          <a:noFill/>
        </p:spPr>
      </p:pic>
      <p:pic>
        <p:nvPicPr>
          <p:cNvPr id="5" name="Изображение 4" descr="24bXafDmba0"/>
          <p:cNvPicPr>
            <a:picLocks noChangeAspect="1"/>
          </p:cNvPicPr>
          <p:nvPr/>
        </p:nvPicPr>
        <p:blipFill>
          <a:blip r:embed="rId6"/>
          <a:srcRect b="13982"/>
          <a:stretch/>
        </p:blipFill>
        <p:spPr bwMode="auto">
          <a:xfrm>
            <a:off x="4322445" y="4185920"/>
            <a:ext cx="3760470" cy="23869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831850" y="184150"/>
            <a:ext cx="10515600" cy="741045"/>
          </a:xfrm>
        </p:spPr>
        <p:txBody>
          <a:bodyPr/>
          <a:lstStyle/>
          <a:p>
            <a:pPr>
              <a:defRPr/>
            </a:pPr>
            <a:r>
              <a:rPr lang="ru-RU" sz="3600" b="1">
                <a:solidFill>
                  <a:schemeClr val="bg1"/>
                </a:solidFill>
                <a:latin typeface="Book Antiqua"/>
                <a:cs typeface="Book Antiqua"/>
              </a:rPr>
              <a:t>Основные задачи учебных сборов</a:t>
            </a: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 bwMode="auto">
          <a:xfrm>
            <a:off x="563245" y="925195"/>
            <a:ext cx="9246235" cy="5932170"/>
          </a:xfrm>
        </p:spPr>
        <p:txBody>
          <a:bodyPr>
            <a:noAutofit/>
          </a:bodyPr>
          <a:lstStyle/>
          <a:p>
            <a:pPr marL="355600" marR="89535" indent="-342900" algn="just">
              <a:lnSpc>
                <a:spcPts val="1710"/>
              </a:lnSpc>
              <a:spcBef>
                <a:spcPts val="365"/>
              </a:spcBef>
              <a:buFont typeface="+mj-lt"/>
              <a:buAutoNum type="arabicPeriod"/>
              <a:tabLst>
                <a:tab pos="125095" algn="l"/>
              </a:tabLst>
              <a:defRPr/>
            </a:pPr>
            <a:r>
              <a:rPr lang="ru-RU" sz="1600" dirty="0">
                <a:solidFill>
                  <a:schemeClr val="bg1"/>
                </a:solidFill>
                <a:latin typeface="Book Antiqua"/>
                <a:cs typeface="Book Antiqua"/>
              </a:rPr>
              <a:t>формирование морально-психологических и физических качеств гражданина, необходимых для прохождения военной службы</a:t>
            </a:r>
          </a:p>
          <a:p>
            <a:pPr marL="354965" indent="-342900" algn="just">
              <a:lnSpc>
                <a:spcPts val="1585"/>
              </a:lnSpc>
              <a:buFont typeface="+mj-lt"/>
              <a:buAutoNum type="arabicPeriod"/>
              <a:tabLst>
                <a:tab pos="125095" algn="l"/>
              </a:tabLst>
              <a:defRPr/>
            </a:pPr>
            <a:r>
              <a:rPr lang="ru-RU" sz="1600" dirty="0">
                <a:solidFill>
                  <a:schemeClr val="bg1"/>
                </a:solidFill>
                <a:latin typeface="Book Antiqua"/>
                <a:cs typeface="Book Antiqua"/>
              </a:rPr>
              <a:t>воспитание у юношей гордости за Вооруженные Силы, готовности к службе в их рядах и защите своей Родины</a:t>
            </a:r>
          </a:p>
          <a:p>
            <a:pPr marL="355600" marR="463550" indent="-342900" algn="just">
              <a:lnSpc>
                <a:spcPts val="1710"/>
              </a:lnSpc>
              <a:spcBef>
                <a:spcPts val="125"/>
              </a:spcBef>
              <a:buFont typeface="+mj-lt"/>
              <a:buAutoNum type="arabicPeriod"/>
              <a:tabLst>
                <a:tab pos="125095" algn="l"/>
              </a:tabLst>
              <a:defRPr/>
            </a:pPr>
            <a:r>
              <a:rPr lang="ru-RU" sz="1600" dirty="0">
                <a:solidFill>
                  <a:schemeClr val="bg1"/>
                </a:solidFill>
                <a:latin typeface="Book Antiqua"/>
                <a:cs typeface="Book Antiqua"/>
              </a:rPr>
              <a:t> подготовка юношей к службе в Вооруженных Силах нашей страны, выполнению ими конституционного долга по защите Отечества</a:t>
            </a:r>
          </a:p>
          <a:p>
            <a:pPr marL="355600" marR="234315" indent="-342900" algn="just">
              <a:lnSpc>
                <a:spcPts val="1710"/>
              </a:lnSpc>
              <a:buFont typeface="+mj-lt"/>
              <a:buAutoNum type="arabicPeriod"/>
              <a:tabLst>
                <a:tab pos="125095" algn="l"/>
              </a:tabLst>
              <a:defRPr/>
            </a:pPr>
            <a:r>
              <a:rPr lang="ru-RU" sz="1600" dirty="0">
                <a:solidFill>
                  <a:schemeClr val="bg1"/>
                </a:solidFill>
                <a:latin typeface="Book Antiqua"/>
                <a:cs typeface="Book Antiqua"/>
              </a:rPr>
              <a:t> воспитание патриотизма, глубокого уважения к историческому и культурному прошлому России, и её Вооруженным Силам</a:t>
            </a:r>
          </a:p>
          <a:p>
            <a:pPr marL="355600" marR="100965" indent="-342900" algn="just">
              <a:lnSpc>
                <a:spcPts val="1710"/>
              </a:lnSpc>
              <a:buFont typeface="+mj-lt"/>
              <a:buAutoNum type="arabicPeriod"/>
              <a:tabLst>
                <a:tab pos="76835" algn="l"/>
              </a:tabLst>
              <a:defRPr/>
            </a:pPr>
            <a:r>
              <a:rPr lang="ru-RU" sz="1600" dirty="0">
                <a:solidFill>
                  <a:schemeClr val="bg1"/>
                </a:solidFill>
                <a:latin typeface="Book Antiqua"/>
                <a:cs typeface="Book Antiqua"/>
              </a:rPr>
              <a:t> закрепление теоретических знаний, полученных на занятиях ОБЖ в образовательных учреждениях, приобретение практических навыков, необходимых юношам для быстрой адаптации с поступлением на военную службу знакомство с вооружением и военной техникой, размещением и бытом военнослужащих воинских частей, выполнение практических стрельб</a:t>
            </a:r>
          </a:p>
          <a:p>
            <a:pPr marL="354965" indent="-342900" algn="just">
              <a:lnSpc>
                <a:spcPts val="1585"/>
              </a:lnSpc>
              <a:buFont typeface="+mj-lt"/>
              <a:buAutoNum type="arabicPeriod"/>
              <a:tabLst>
                <a:tab pos="76835" algn="l"/>
              </a:tabLst>
              <a:defRPr/>
            </a:pPr>
            <a:r>
              <a:rPr lang="ru-RU" sz="1600" dirty="0">
                <a:solidFill>
                  <a:schemeClr val="bg1"/>
                </a:solidFill>
                <a:latin typeface="Book Antiqua"/>
                <a:cs typeface="Book Antiqua"/>
              </a:rPr>
              <a:t> приобретение навыков в области гражданской обороны</a:t>
            </a:r>
          </a:p>
          <a:p>
            <a:pPr marL="355600" marR="5080" indent="-342900" algn="just">
              <a:lnSpc>
                <a:spcPts val="1710"/>
              </a:lnSpc>
              <a:spcBef>
                <a:spcPts val="130"/>
              </a:spcBef>
              <a:buFont typeface="+mj-lt"/>
              <a:buAutoNum type="arabicPeriod"/>
              <a:tabLst>
                <a:tab pos="76835" algn="l"/>
              </a:tabLst>
              <a:defRPr/>
            </a:pPr>
            <a:r>
              <a:rPr lang="ru-RU" sz="1600" dirty="0">
                <a:solidFill>
                  <a:schemeClr val="bg1"/>
                </a:solidFill>
                <a:latin typeface="Book Antiqua"/>
                <a:cs typeface="Book Antiqua"/>
              </a:rPr>
              <a:t> изучение основ безопасности военной службы, конструкции и правил обращения с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/>
                <a:cs typeface="Book Antiqua"/>
              </a:rPr>
              <a:t>боевым ручным стрелковым оружием, основ тактической, медицинской, строевой подготовки, вопросов радиационной, химической и биологической защиты войск и населения</a:t>
            </a:r>
          </a:p>
          <a:p>
            <a:pPr marL="354965" indent="-342900" algn="just">
              <a:lnSpc>
                <a:spcPts val="1585"/>
              </a:lnSpc>
              <a:buFont typeface="+mj-lt"/>
              <a:buAutoNum type="arabicPeriod"/>
              <a:tabLst>
                <a:tab pos="76835" algn="l"/>
              </a:tabLs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/>
                <a:cs typeface="Book Antiqua"/>
              </a:rPr>
              <a:t> практическое закрепление полученных знаний в ходе учебных сборов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Book Antiqua"/>
              <a:cs typeface="Book Antiqua"/>
            </a:endParaRPr>
          </a:p>
          <a:p>
            <a:pPr marL="355600" marR="862330" indent="-342900" algn="just">
              <a:lnSpc>
                <a:spcPts val="1710"/>
              </a:lnSpc>
              <a:spcBef>
                <a:spcPts val="125"/>
              </a:spcBef>
              <a:buFont typeface="+mj-lt"/>
              <a:buAutoNum type="arabicPeriod"/>
              <a:tabLst>
                <a:tab pos="76835" algn="l"/>
              </a:tabLs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/>
                <a:cs typeface="Book Antiqua"/>
              </a:rPr>
              <a:t> проведение военно-профессиональной ориентации на овладение военно-учетными специальностями и выбор профессии офицера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sz="1600" dirty="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grpSp>
        <p:nvGrpSpPr>
          <p:cNvPr id="19" name="Группа 18"/>
          <p:cNvGrpSpPr/>
          <p:nvPr/>
        </p:nvGrpSpPr>
        <p:grpSpPr bwMode="auto">
          <a:xfrm>
            <a:off x="9690100" y="1177925"/>
            <a:ext cx="4860230" cy="4506515"/>
            <a:chOff x="11521" y="3455"/>
            <a:chExt cx="8447" cy="8121"/>
          </a:xfrm>
        </p:grpSpPr>
        <p:sp>
          <p:nvSpPr>
            <p:cNvPr id="20" name="5 конечная звезда 19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1" name="5 конечная звезда 20"/>
            <p:cNvSpPr/>
            <p:nvPr/>
          </p:nvSpPr>
          <p:spPr bwMode="auto">
            <a:xfrm>
              <a:off x="12091" y="4098"/>
              <a:ext cx="7309" cy="6827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719137" y="1241108"/>
            <a:ext cx="10753725" cy="4084954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ru-RU" sz="2000" b="1" dirty="0">
                <a:solidFill>
                  <a:schemeClr val="bg1"/>
                </a:solidFill>
                <a:latin typeface="Book Antiqua"/>
                <a:cs typeface="Book Antiqua"/>
              </a:rPr>
              <a:t>УМЦ «Авангард» </a:t>
            </a:r>
            <a:r>
              <a:rPr lang="ru-RU" sz="2000" dirty="0">
                <a:solidFill>
                  <a:schemeClr val="bg1"/>
                </a:solidFill>
                <a:latin typeface="Book Antiqua"/>
                <a:cs typeface="Book Antiqua"/>
              </a:rPr>
              <a:t>как обособленное структурное подразделение ГБОУ АО «Архангельский Губернаторский морской кадетский корпус имени Адмирала Флота Советского Союза Н.Г. Кузнецова», расположен на территории закрытого-административного образования город Мирный.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sz="2000" dirty="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498600" y="-149860"/>
            <a:ext cx="9194800" cy="15417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defRPr/>
            </a:pPr>
            <a:endParaRPr lang="ru-RU" b="1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defRPr/>
            </a:pPr>
            <a:r>
              <a:rPr lang="ru-RU" sz="4200" b="1">
                <a:solidFill>
                  <a:schemeClr val="bg1"/>
                </a:solidFill>
                <a:latin typeface="Book Antiqua"/>
                <a:cs typeface="Book Antiqua"/>
              </a:rPr>
              <a:t>Об УМЦ «Авангард»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4200" b="1">
                <a:solidFill>
                  <a:schemeClr val="bg1"/>
                </a:solidFill>
                <a:latin typeface="Book Antiqua"/>
                <a:cs typeface="Book Antiqua"/>
              </a:rPr>
              <a:t> Архангельской области</a:t>
            </a:r>
          </a:p>
        </p:txBody>
      </p:sp>
      <p:grpSp>
        <p:nvGrpSpPr>
          <p:cNvPr id="2" name="Группа 1"/>
          <p:cNvGrpSpPr/>
          <p:nvPr/>
        </p:nvGrpSpPr>
        <p:grpSpPr bwMode="auto">
          <a:xfrm>
            <a:off x="7731759" y="2579369"/>
            <a:ext cx="4048124" cy="3122294"/>
            <a:chOff x="0" y="0"/>
            <a:chExt cx="4048124" cy="3122294"/>
          </a:xfrm>
        </p:grpSpPr>
        <p:pic>
          <p:nvPicPr>
            <p:cNvPr id="10" name="Picture 2" descr="C:\Users\PatrUser\Desktop\документы Ира\карта границы.png"/>
            <p:cNvPicPr>
              <a:picLocks noChangeAspect="1" noChangeArrowheads="1"/>
            </p:cNvPicPr>
            <p:nvPr/>
          </p:nvPicPr>
          <p:blipFill>
            <a:blip r:embed="rId2">
              <a:lum bright="30000" contrast="-36000"/>
            </a:blip>
            <a:stretch/>
          </p:blipFill>
          <p:spPr bwMode="auto">
            <a:xfrm>
              <a:off x="0" y="0"/>
              <a:ext cx="4048124" cy="31222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Овал 10"/>
            <p:cNvSpPr/>
            <p:nvPr/>
          </p:nvSpPr>
          <p:spPr bwMode="auto">
            <a:xfrm flipH="1">
              <a:off x="1155689" y="947027"/>
              <a:ext cx="173121" cy="143537"/>
            </a:xfrm>
            <a:prstGeom prst="ellipse">
              <a:avLst/>
            </a:prstGeom>
            <a:gradFill>
              <a:gsLst>
                <a:gs pos="5000">
                  <a:srgbClr val="C00000"/>
                </a:gs>
                <a:gs pos="100000">
                  <a:srgbClr val="FF7171"/>
                </a:gs>
                <a:gs pos="100000">
                  <a:schemeClr val="accent4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89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defRPr/>
              </a:pPr>
              <a:endParaRPr lang="ru-RU" sz="1200" b="1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1348651" y="803656"/>
              <a:ext cx="1500653" cy="518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u="sng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/>
                  <a:cs typeface="Book Antiqua"/>
                </a:rPr>
                <a:t>г. Архангельск</a:t>
              </a:r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>
              <a:grayscl/>
            </a:blip>
            <a:stretch/>
          </p:blipFill>
          <p:spPr bwMode="auto">
            <a:xfrm flipH="1">
              <a:off x="1155528" y="1560240"/>
              <a:ext cx="271262" cy="4526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 bwMode="auto">
            <a:xfrm>
              <a:off x="1328811" y="1786970"/>
              <a:ext cx="1310881" cy="3051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u="sng">
                  <a:solidFill>
                    <a:schemeClr val="tx1">
                      <a:lumMod val="65000"/>
                      <a:lumOff val="35000"/>
                    </a:schemeClr>
                  </a:solidFill>
                  <a:latin typeface="Book Antiqua"/>
                  <a:cs typeface="Book Antiqua"/>
                </a:rPr>
                <a:t>г. Мирный</a:t>
              </a:r>
            </a:p>
          </p:txBody>
        </p:sp>
      </p:grpSp>
      <p:sp>
        <p:nvSpPr>
          <p:cNvPr id="18" name="Овал 17"/>
          <p:cNvSpPr/>
          <p:nvPr/>
        </p:nvSpPr>
        <p:spPr bwMode="auto">
          <a:xfrm>
            <a:off x="1028065" y="4347210"/>
            <a:ext cx="2449195" cy="230632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sz="200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845185" y="2524760"/>
            <a:ext cx="2194560" cy="2186940"/>
            <a:chOff x="8294" y="4786"/>
            <a:chExt cx="3456" cy="3444"/>
          </a:xfrm>
        </p:grpSpPr>
        <p:sp>
          <p:nvSpPr>
            <p:cNvPr id="15" name="Овал 14"/>
            <p:cNvSpPr/>
            <p:nvPr/>
          </p:nvSpPr>
          <p:spPr bwMode="auto">
            <a:xfrm>
              <a:off x="8294" y="4786"/>
              <a:ext cx="3457" cy="344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lnSpc>
                  <a:spcPct val="80000"/>
                </a:lnSpc>
                <a:buNone/>
                <a:defRPr/>
              </a:pPr>
              <a:endParaRPr lang="ru-RU" sz="2000">
                <a:solidFill>
                  <a:schemeClr val="bg1"/>
                </a:solidFill>
                <a:latin typeface="Book Antiqua"/>
                <a:cs typeface="Book Antiqua"/>
              </a:endParaRPr>
            </a:p>
          </p:txBody>
        </p:sp>
        <p:sp>
          <p:nvSpPr>
            <p:cNvPr id="20" name="Текстовое поле 19"/>
            <p:cNvSpPr txBox="1"/>
            <p:nvPr/>
          </p:nvSpPr>
          <p:spPr bwMode="auto">
            <a:xfrm>
              <a:off x="8582" y="5805"/>
              <a:ext cx="2881" cy="147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>
                  <a:lumMod val="95000"/>
                  <a:alpha val="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pPr marL="0" indent="0" algn="ctr">
                <a:lnSpc>
                  <a:spcPct val="80000"/>
                </a:lnSpc>
                <a:buNone/>
                <a:defRPr/>
              </a:pPr>
              <a:r>
                <a:rPr lang="ru-RU" sz="2000" b="1">
                  <a:solidFill>
                    <a:schemeClr val="bg1"/>
                  </a:solidFill>
                  <a:latin typeface="Book Antiqua"/>
                  <a:cs typeface="Book Antiqua"/>
                </a:rPr>
                <a:t>Вместимость </a:t>
              </a:r>
            </a:p>
            <a:p>
              <a:pPr marL="0" indent="0" algn="ctr">
                <a:lnSpc>
                  <a:spcPct val="80000"/>
                </a:lnSpc>
                <a:buNone/>
                <a:defRPr/>
              </a:pPr>
              <a:r>
                <a:rPr lang="ru-RU" sz="2000" b="1">
                  <a:solidFill>
                    <a:srgbClr val="FF0000"/>
                  </a:solidFill>
                  <a:latin typeface="Book Antiqua"/>
                  <a:cs typeface="Book Antiqua"/>
                </a:rPr>
                <a:t>225 </a:t>
              </a:r>
            </a:p>
            <a:p>
              <a:pPr marL="0" indent="0" algn="ctr">
                <a:lnSpc>
                  <a:spcPct val="80000"/>
                </a:lnSpc>
                <a:buNone/>
                <a:defRPr/>
              </a:pPr>
              <a:r>
                <a:rPr lang="ru-RU" sz="2000">
                  <a:solidFill>
                    <a:schemeClr val="bg1"/>
                  </a:solidFill>
                  <a:latin typeface="Book Antiqua"/>
                  <a:cs typeface="Book Antiqua"/>
                </a:rPr>
                <a:t> человек</a:t>
              </a:r>
            </a:p>
          </p:txBody>
        </p:sp>
      </p:grpSp>
      <p:grpSp>
        <p:nvGrpSpPr>
          <p:cNvPr id="24" name="Группа 23"/>
          <p:cNvGrpSpPr/>
          <p:nvPr/>
        </p:nvGrpSpPr>
        <p:grpSpPr bwMode="auto">
          <a:xfrm>
            <a:off x="2654299" y="3051174"/>
            <a:ext cx="2102375" cy="2030729"/>
            <a:chOff x="0" y="0"/>
            <a:chExt cx="2102375" cy="2030729"/>
          </a:xfrm>
        </p:grpSpPr>
        <p:sp>
          <p:nvSpPr>
            <p:cNvPr id="17" name="Овал 16"/>
            <p:cNvSpPr/>
            <p:nvPr/>
          </p:nvSpPr>
          <p:spPr bwMode="auto">
            <a:xfrm>
              <a:off x="0" y="0"/>
              <a:ext cx="2102375" cy="203072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l">
                <a:lnSpc>
                  <a:spcPct val="100000"/>
                </a:lnSpc>
                <a:spcBef>
                  <a:spcPts val="600"/>
                </a:spcBef>
                <a:buNone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 </a:t>
              </a:r>
            </a:p>
          </p:txBody>
        </p:sp>
        <p:sp>
          <p:nvSpPr>
            <p:cNvPr id="23" name="Текстовое поле 22"/>
            <p:cNvSpPr txBox="1"/>
            <p:nvPr/>
          </p:nvSpPr>
          <p:spPr bwMode="auto">
            <a:xfrm>
              <a:off x="79909" y="294014"/>
              <a:ext cx="1925235" cy="1310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sz="2000" b="1">
                  <a:solidFill>
                    <a:schemeClr val="bg1"/>
                  </a:solidFill>
                  <a:latin typeface="Book Antiqua"/>
                  <a:cs typeface="Book Antiqua"/>
                </a:rPr>
                <a:t>Общая площадь </a:t>
              </a:r>
              <a:r>
                <a:rPr lang="ru-RU" sz="2000">
                  <a:solidFill>
                    <a:schemeClr val="bg1"/>
                  </a:solidFill>
                  <a:latin typeface="Book Antiqua"/>
                  <a:cs typeface="Book Antiqua"/>
                </a:rPr>
                <a:t>территории  </a:t>
              </a:r>
              <a:r>
                <a:rPr lang="ru-RU" sz="2000" b="1">
                  <a:solidFill>
                    <a:srgbClr val="FF0000"/>
                  </a:solidFill>
                  <a:latin typeface="Book Antiqua"/>
                  <a:cs typeface="Book Antiqua"/>
                </a:rPr>
                <a:t>5,5 Га</a:t>
              </a:r>
            </a:p>
          </p:txBody>
        </p:sp>
      </p:grpSp>
      <p:sp>
        <p:nvSpPr>
          <p:cNvPr id="27" name="Текстовое поле 26"/>
          <p:cNvSpPr txBox="1"/>
          <p:nvPr/>
        </p:nvSpPr>
        <p:spPr bwMode="auto">
          <a:xfrm>
            <a:off x="1028065" y="4429760"/>
            <a:ext cx="2433320" cy="17926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indent="0" algn="ctr">
              <a:lnSpc>
                <a:spcPct val="90000"/>
              </a:lnSpc>
              <a:spcBef>
                <a:spcPts val="600"/>
              </a:spcBef>
              <a:buNone/>
              <a:defRPr/>
            </a:pPr>
            <a:endParaRPr lang="ru-RU" sz="2800">
              <a:solidFill>
                <a:schemeClr val="bg1"/>
              </a:solidFill>
              <a:latin typeface="Book Antiqua"/>
              <a:cs typeface="Book Antiqua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  <a:t>Круглосуточная охрана и видеонаблюдение</a:t>
            </a:r>
          </a:p>
        </p:txBody>
      </p:sp>
      <p:sp>
        <p:nvSpPr>
          <p:cNvPr id="36" name="Скругленная прямоугольная выноска 35"/>
          <p:cNvSpPr/>
          <p:nvPr/>
        </p:nvSpPr>
        <p:spPr bwMode="auto">
          <a:xfrm>
            <a:off x="4849495" y="4561205"/>
            <a:ext cx="3399155" cy="2092325"/>
          </a:xfrm>
          <a:prstGeom prst="wedgeRoundRectCallout">
            <a:avLst>
              <a:gd name="adj1" fmla="val 70736"/>
              <a:gd name="adj2" fmla="val -49757"/>
              <a:gd name="adj3" fmla="val 16667"/>
            </a:avLst>
          </a:prstGeom>
          <a:blipFill>
            <a:blip r:embed="rId4"/>
            <a:stretch/>
          </a:blipFill>
          <a:ln w="317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5 конечная звезда 20"/>
          <p:cNvSpPr/>
          <p:nvPr/>
        </p:nvSpPr>
        <p:spPr bwMode="auto">
          <a:xfrm>
            <a:off x="2734310" y="319405"/>
            <a:ext cx="7308215" cy="587946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n>
                <a:noFill/>
              </a:ln>
              <a:solidFill>
                <a:schemeClr val="tx1">
                  <a:lumMod val="75000"/>
                  <a:lumOff val="25000"/>
                  <a:alpha val="94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6901180" y="3150235"/>
            <a:ext cx="4458335" cy="3470275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6639709" y="1295679"/>
            <a:ext cx="4601210" cy="50577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УМЦ «Авангард» представляет собой особый вид загородного стационарного детского лагеря с круглосуточным пребыванием, предусматривающий возможность ведения образовательной деятельности в круглогодичном режиме.</a:t>
            </a: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800" b="1">
                <a:solidFill>
                  <a:schemeClr val="bg1"/>
                </a:solidFill>
                <a:latin typeface="Book Antiqua"/>
                <a:cs typeface="Book Antiqua"/>
              </a:rPr>
              <a:t>На территории центра находятся:</a:t>
            </a:r>
            <a:endParaRPr sz="1800" b="1">
              <a:solidFill>
                <a:schemeClr val="bg1"/>
              </a:solidFill>
              <a:latin typeface="Book Antiqua"/>
              <a:cs typeface="Book Antiqu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три двухэтажных жилых корпуса </a:t>
            </a:r>
            <a:b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с туалетами и душевыми</a:t>
            </a: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здание школы с учебными классами</a:t>
            </a:r>
            <a:b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 и медицинским блоком</a:t>
            </a: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клуб с концертным залом</a:t>
            </a: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спортзал </a:t>
            </a: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административный корпус со столовой и малым спортивным залом</a:t>
            </a: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/>
              <a:buChar char="§"/>
              <a:defRPr/>
            </a:pPr>
            <a:r>
              <a:rPr lang="ru-RU" sz="1800">
                <a:solidFill>
                  <a:schemeClr val="bg1"/>
                </a:solidFill>
                <a:latin typeface="Book Antiqua"/>
                <a:cs typeface="Book Antiqua"/>
              </a:rPr>
              <a:t>плац, полоса препятствий, площадка для воркаута, для волейбола</a:t>
            </a:r>
            <a:endParaRPr sz="180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grpSp>
        <p:nvGrpSpPr>
          <p:cNvPr id="5" name="Группа 4"/>
          <p:cNvGrpSpPr/>
          <p:nvPr/>
        </p:nvGrpSpPr>
        <p:grpSpPr bwMode="auto">
          <a:xfrm>
            <a:off x="354330" y="126365"/>
            <a:ext cx="5875020" cy="6599555"/>
            <a:chOff x="8646" y="1175"/>
            <a:chExt cx="8836" cy="9382"/>
          </a:xfrm>
        </p:grpSpPr>
        <p:grpSp>
          <p:nvGrpSpPr>
            <p:cNvPr id="2" name="Группа 1"/>
            <p:cNvGrpSpPr/>
            <p:nvPr/>
          </p:nvGrpSpPr>
          <p:grpSpPr bwMode="auto">
            <a:xfrm>
              <a:off x="8646" y="4446"/>
              <a:ext cx="8837" cy="6112"/>
              <a:chOff x="5850383" y="2902341"/>
              <a:chExt cx="5451793" cy="3730557"/>
            </a:xfrm>
          </p:grpSpPr>
          <p:pic>
            <p:nvPicPr>
              <p:cNvPr id="14" name="Picture 6" descr="https://sun9-69.userapi.com/impf/D0-iJhvDlowqzS9rSd21LpbLs4XClPTnbFZFXA/sZFWrDUaxFY.jpg?size=2560x1696&amp;quality=95&amp;sign=9db0c2aa22c1def51fd2794ef6f0ba0c&amp;type=album"/>
              <p:cNvPicPr>
                <a:picLocks noChangeAspect="1" noChangeArrowheads="1"/>
              </p:cNvPicPr>
              <p:nvPr/>
            </p:nvPicPr>
            <p:blipFill>
              <a:blip r:embed="rId2"/>
              <a:stretch/>
            </p:blipFill>
            <p:spPr bwMode="auto">
              <a:xfrm>
                <a:off x="5850386" y="4776186"/>
                <a:ext cx="2697434" cy="1856712"/>
              </a:xfrm>
              <a:prstGeom prst="rect">
                <a:avLst/>
              </a:prstGeom>
              <a:noFill/>
            </p:spPr>
          </p:pic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3"/>
              <a:stretch/>
            </p:blipFill>
            <p:spPr bwMode="auto">
              <a:xfrm>
                <a:off x="5850383" y="2902341"/>
                <a:ext cx="2697436" cy="178753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7" name="Picture 4" descr="C:\Users\Nout_003\Desktop\S0zPKg7YZ_Y.jpg"/>
              <p:cNvPicPr>
                <a:picLocks noChangeAspect="1" noChangeArrowheads="1"/>
              </p:cNvPicPr>
              <p:nvPr/>
            </p:nvPicPr>
            <p:blipFill>
              <a:blip r:embed="rId4"/>
              <a:stretch/>
            </p:blipFill>
            <p:spPr bwMode="auto">
              <a:xfrm>
                <a:off x="8651794" y="4776186"/>
                <a:ext cx="2650382" cy="185671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pic>
          <p:nvPicPr>
            <p:cNvPr id="2050" name="Picture 2" descr="C:\Users\PatrUser\Desktop\фото разное\лена фото\JM-MOB4Tq60.jpg"/>
            <p:cNvPicPr>
              <a:picLocks noChangeAspect="1" noChangeArrowheads="1"/>
            </p:cNvPicPr>
            <p:nvPr/>
          </p:nvPicPr>
          <p:blipFill>
            <a:blip r:embed="rId5"/>
            <a:srcRect t="8232"/>
            <a:stretch/>
          </p:blipFill>
          <p:spPr bwMode="auto">
            <a:xfrm>
              <a:off x="13187" y="4446"/>
              <a:ext cx="4255" cy="2927"/>
            </a:xfrm>
            <a:prstGeom prst="rect">
              <a:avLst/>
            </a:prstGeom>
            <a:noFill/>
          </p:spPr>
        </p:pic>
        <p:pic>
          <p:nvPicPr>
            <p:cNvPr id="2051" name="Picture 3" descr="C:\Users\PatrUser\Desktop\фото разное\лена фото\jVitTodHwkY.jpg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8646" y="1175"/>
              <a:ext cx="4372" cy="3086"/>
            </a:xfrm>
            <a:prstGeom prst="rect">
              <a:avLst/>
            </a:prstGeom>
            <a:noFill/>
          </p:spPr>
        </p:pic>
        <p:pic>
          <p:nvPicPr>
            <p:cNvPr id="2052" name="Picture 4" descr="C:\Users\PatrUser\Desktop\фото разное\лена фото\U95UEecRbi4.jpg"/>
            <p:cNvPicPr>
              <a:picLocks noChangeAspect="1" noChangeArrowheads="1"/>
            </p:cNvPicPr>
            <p:nvPr/>
          </p:nvPicPr>
          <p:blipFill>
            <a:blip r:embed="rId7"/>
            <a:srcRect r="712" b="5632"/>
            <a:stretch/>
          </p:blipFill>
          <p:spPr bwMode="auto">
            <a:xfrm>
              <a:off x="13154" y="1175"/>
              <a:ext cx="4329" cy="308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 bwMode="auto">
          <a:xfrm>
            <a:off x="-1760854" y="-454660"/>
            <a:ext cx="7090614" cy="6841062"/>
            <a:chOff x="11521" y="3455"/>
            <a:chExt cx="8447" cy="8121"/>
          </a:xfrm>
        </p:grpSpPr>
        <p:sp>
          <p:nvSpPr>
            <p:cNvPr id="22" name="5 конечная звезда 21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3" name="5 конечная звезда 22"/>
            <p:cNvSpPr/>
            <p:nvPr/>
          </p:nvSpPr>
          <p:spPr bwMode="auto">
            <a:xfrm>
              <a:off x="12090" y="4098"/>
              <a:ext cx="7309" cy="697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9380" y="1941830"/>
            <a:ext cx="3122295" cy="3193415"/>
          </a:xfrm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  <a:t>1. Санузел в жилом корпусе</a:t>
            </a:r>
            <a:b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</a:br>
            <a:b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  <a:t>2. Санузел в учебном корпусе</a:t>
            </a:r>
            <a:b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</a:br>
            <a:b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  <a:t>3. Жилая комната</a:t>
            </a:r>
            <a:b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</a:br>
            <a:b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  <a:t>4. Холл перед столовой</a:t>
            </a:r>
          </a:p>
        </p:txBody>
      </p:sp>
      <p:grpSp>
        <p:nvGrpSpPr>
          <p:cNvPr id="3" name="Группа 2"/>
          <p:cNvGrpSpPr/>
          <p:nvPr/>
        </p:nvGrpSpPr>
        <p:grpSpPr bwMode="auto">
          <a:xfrm>
            <a:off x="3311704" y="289189"/>
            <a:ext cx="8438049" cy="6040491"/>
            <a:chOff x="3478074" y="360309"/>
            <a:chExt cx="8438049" cy="6040491"/>
          </a:xfrm>
        </p:grpSpPr>
        <p:pic>
          <p:nvPicPr>
            <p:cNvPr id="5127" name="Picture 7" descr="C:\Users\Nout_003\Desktop\Аня\фото авангард\DSC_0079-2.jpg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3571872" y="3633734"/>
              <a:ext cx="4135401" cy="2757059"/>
            </a:xfrm>
            <a:prstGeom prst="rect">
              <a:avLst/>
            </a:prstGeom>
            <a:noFill/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/>
            <a:stretch/>
          </p:blipFill>
          <p:spPr bwMode="auto">
            <a:xfrm>
              <a:off x="7860977" y="360309"/>
              <a:ext cx="1844711" cy="2767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/>
            <a:stretch/>
          </p:blipFill>
          <p:spPr bwMode="auto">
            <a:xfrm>
              <a:off x="9953319" y="370585"/>
              <a:ext cx="1849816" cy="27747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5"/>
            <a:stretch/>
          </p:blipFill>
          <p:spPr bwMode="auto">
            <a:xfrm>
              <a:off x="3478074" y="370585"/>
              <a:ext cx="4135070" cy="27570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5" descr="C:\Users\Nout_003\Desktop\Аня\фото авангард\DSC_0046-2.jpg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7765710" y="3633734"/>
              <a:ext cx="4150413" cy="2767065"/>
            </a:xfrm>
            <a:prstGeom prst="rect">
              <a:avLst/>
            </a:prstGeom>
            <a:noFill/>
          </p:spPr>
        </p:pic>
      </p:grpSp>
      <p:sp>
        <p:nvSpPr>
          <p:cNvPr id="6" name="Прямоугольник 5"/>
          <p:cNvSpPr/>
          <p:nvPr/>
        </p:nvSpPr>
        <p:spPr bwMode="auto">
          <a:xfrm>
            <a:off x="5376706" y="749299"/>
            <a:ext cx="183636" cy="1847024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>
              <a:defRPr/>
            </a:pPr>
            <a:endParaRPr lang="ru-RU" sz="23900" b="1">
              <a:ln w="15875"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8" name="Текстовое поле 7"/>
          <p:cNvSpPr txBox="1"/>
          <p:nvPr/>
        </p:nvSpPr>
        <p:spPr bwMode="auto">
          <a:xfrm>
            <a:off x="4599304" y="-207009"/>
            <a:ext cx="2708719" cy="3734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3900" b="1">
                <a:ln w="15875">
                  <a:noFill/>
                </a:ln>
                <a:solidFill>
                  <a:schemeClr val="bg1">
                    <a:alpha val="23000"/>
                  </a:schemeClr>
                </a:solidFill>
              </a:rPr>
              <a:t>1</a:t>
            </a:r>
          </a:p>
        </p:txBody>
      </p:sp>
      <p:sp>
        <p:nvSpPr>
          <p:cNvPr id="9" name="Текстовое поле 8"/>
          <p:cNvSpPr txBox="1"/>
          <p:nvPr/>
        </p:nvSpPr>
        <p:spPr bwMode="auto">
          <a:xfrm>
            <a:off x="8735694" y="-212724"/>
            <a:ext cx="3321495" cy="37341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ru-RU" sz="23900" b="1">
                <a:ln w="15875">
                  <a:noFill/>
                </a:ln>
                <a:solidFill>
                  <a:schemeClr val="bg1">
                    <a:alpha val="23000"/>
                  </a:schemeClr>
                </a:solidFill>
              </a:rPr>
              <a:t>2</a:t>
            </a:r>
          </a:p>
        </p:txBody>
      </p:sp>
      <p:sp>
        <p:nvSpPr>
          <p:cNvPr id="16" name="Текстовое поле 15"/>
          <p:cNvSpPr txBox="1"/>
          <p:nvPr/>
        </p:nvSpPr>
        <p:spPr bwMode="auto">
          <a:xfrm>
            <a:off x="4531995" y="3056254"/>
            <a:ext cx="2913824" cy="37341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ru-RU" sz="23900" b="1">
                <a:ln w="15875">
                  <a:noFill/>
                </a:ln>
                <a:solidFill>
                  <a:schemeClr val="bg1">
                    <a:alpha val="36000"/>
                  </a:schemeClr>
                </a:solidFill>
              </a:rPr>
              <a:t>3</a:t>
            </a:r>
          </a:p>
        </p:txBody>
      </p:sp>
      <p:sp>
        <p:nvSpPr>
          <p:cNvPr id="17" name="Текстовое поле 16"/>
          <p:cNvSpPr txBox="1"/>
          <p:nvPr/>
        </p:nvSpPr>
        <p:spPr bwMode="auto">
          <a:xfrm>
            <a:off x="8735059" y="3056254"/>
            <a:ext cx="1866074" cy="37341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ru-RU" sz="23900" b="1">
                <a:ln w="15875">
                  <a:noFill/>
                </a:ln>
                <a:solidFill>
                  <a:schemeClr val="bg1">
                    <a:alpha val="23000"/>
                  </a:schemeClr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 bwMode="auto">
          <a:xfrm>
            <a:off x="9729470" y="4314825"/>
            <a:ext cx="1714500" cy="119761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9762490" y="1237615"/>
            <a:ext cx="1714500" cy="1197610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15" name="Группа 14"/>
          <p:cNvGrpSpPr/>
          <p:nvPr/>
        </p:nvGrpSpPr>
        <p:grpSpPr bwMode="auto">
          <a:xfrm>
            <a:off x="280670" y="200025"/>
            <a:ext cx="8875395" cy="6556375"/>
            <a:chOff x="442" y="315"/>
            <a:chExt cx="13977" cy="10325"/>
          </a:xfrm>
        </p:grpSpPr>
        <p:pic>
          <p:nvPicPr>
            <p:cNvPr id="2" name="Изображение 1" descr="0E29xJwPO0Q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42" y="315"/>
              <a:ext cx="6780" cy="5084"/>
            </a:xfrm>
            <a:prstGeom prst="rect">
              <a:avLst/>
            </a:prstGeom>
          </p:spPr>
        </p:pic>
        <p:pic>
          <p:nvPicPr>
            <p:cNvPr id="3" name="Изображение 2" descr="1dOuJxCKZ50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42" y="5556"/>
              <a:ext cx="6778" cy="5084"/>
            </a:xfrm>
            <a:prstGeom prst="rect">
              <a:avLst/>
            </a:prstGeom>
          </p:spPr>
        </p:pic>
        <p:pic>
          <p:nvPicPr>
            <p:cNvPr id="5" name="Изображение 4" descr="6mT15xUDagE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7642" y="315"/>
              <a:ext cx="6777" cy="5083"/>
            </a:xfrm>
            <a:prstGeom prst="rect">
              <a:avLst/>
            </a:prstGeom>
          </p:spPr>
        </p:pic>
      </p:grpSp>
      <p:sp>
        <p:nvSpPr>
          <p:cNvPr id="7" name="Текстовое поле 6"/>
          <p:cNvSpPr txBox="1"/>
          <p:nvPr/>
        </p:nvSpPr>
        <p:spPr bwMode="auto">
          <a:xfrm>
            <a:off x="9422764" y="1461134"/>
            <a:ext cx="2301049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Book Antiqua"/>
                <a:cs typeface="Book Antiqua"/>
              </a:rPr>
              <a:t>УЧЕБНЫЕ КЛАССЫ</a:t>
            </a:r>
          </a:p>
        </p:txBody>
      </p:sp>
      <p:sp>
        <p:nvSpPr>
          <p:cNvPr id="8" name="Текстовое поле 7"/>
          <p:cNvSpPr txBox="1"/>
          <p:nvPr/>
        </p:nvSpPr>
        <p:spPr bwMode="auto">
          <a:xfrm>
            <a:off x="9701529" y="4714239"/>
            <a:ext cx="1743519" cy="7013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Book Antiqua"/>
                <a:cs typeface="Book Antiqua"/>
              </a:rPr>
              <a:t>СПОРТ ЗАЛ</a:t>
            </a:r>
          </a:p>
        </p:txBody>
      </p:sp>
      <p:pic>
        <p:nvPicPr>
          <p:cNvPr id="22" name="Изображение 21" descr="SOKRSPh5ezE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52670" y="3528060"/>
            <a:ext cx="4440555" cy="32277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 bwMode="auto">
          <a:xfrm>
            <a:off x="162560" y="992505"/>
            <a:ext cx="4857750" cy="5523865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0" y="497840"/>
            <a:ext cx="4752340" cy="756285"/>
          </a:xfrm>
        </p:spPr>
        <p:txBody>
          <a:bodyPr>
            <a:normAutofit fontScale="97500"/>
          </a:bodyPr>
          <a:lstStyle/>
          <a:p>
            <a:pPr marL="12700" marR="22860" indent="554990">
              <a:lnSpc>
                <a:spcPts val="2060"/>
              </a:lnSpc>
              <a:spcBef>
                <a:spcPts val="380"/>
              </a:spcBef>
              <a:defRPr/>
            </a:pPr>
            <a:r>
              <a:rPr lang="ru-RU" sz="3500" b="1">
                <a:solidFill>
                  <a:schemeClr val="bg1"/>
                </a:solidFill>
                <a:latin typeface="Book Antiqua"/>
                <a:cs typeface="Book Antiqua"/>
              </a:rPr>
              <a:t>ТИПОВАЯ СМЕНА </a:t>
            </a:r>
          </a:p>
          <a:p>
            <a:pPr marL="12700" marR="22860" indent="554990" algn="l">
              <a:lnSpc>
                <a:spcPts val="2060"/>
              </a:lnSpc>
              <a:spcBef>
                <a:spcPts val="380"/>
              </a:spcBef>
              <a:defRPr/>
            </a:pPr>
            <a:endParaRPr lang="ru-RU" sz="300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l">
              <a:defRPr/>
            </a:pPr>
            <a:endParaRPr lang="ru-RU" sz="300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46075" y="1229360"/>
            <a:ext cx="4568190" cy="56286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defRPr/>
            </a:pPr>
            <a:r>
              <a:rPr lang="ru-RU" sz="1600" b="1" u="sng">
                <a:solidFill>
                  <a:schemeClr val="bg1"/>
                </a:solidFill>
                <a:latin typeface="Book Antiqua"/>
                <a:cs typeface="Book Antiqua"/>
              </a:rPr>
              <a:t>1 день сборов (понедельник)</a:t>
            </a:r>
            <a:r>
              <a:rPr lang="ru-RU" sz="1600" b="1">
                <a:solidFill>
                  <a:schemeClr val="bg1"/>
                </a:solidFill>
                <a:latin typeface="Book Antiqua"/>
                <a:cs typeface="Book Antiqua"/>
              </a:rPr>
              <a:t> </a:t>
            </a: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– торжественное открытие учебных сборов, проверка готовности учащихся к несению службы и развод суточного наряда, проведение учебных занятий</a:t>
            </a:r>
          </a:p>
          <a:p>
            <a:pPr algn="l">
              <a:defRPr/>
            </a:pPr>
            <a:endParaRPr lang="ru-RU" sz="160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l">
              <a:defRPr/>
            </a:pPr>
            <a:r>
              <a:rPr lang="ru-RU" sz="1600" b="1" u="sng">
                <a:solidFill>
                  <a:schemeClr val="bg1"/>
                </a:solidFill>
                <a:latin typeface="Book Antiqua"/>
                <a:cs typeface="Book Antiqua"/>
              </a:rPr>
              <a:t>2 день сборов (вторник)</a:t>
            </a:r>
            <a:r>
              <a:rPr lang="ru-RU" sz="1600" b="1">
                <a:solidFill>
                  <a:schemeClr val="bg1"/>
                </a:solidFill>
                <a:latin typeface="Book Antiqua"/>
                <a:cs typeface="Book Antiqua"/>
              </a:rPr>
              <a:t> </a:t>
            </a: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– проведение учебных занятий, спортивно-массовая работа</a:t>
            </a:r>
            <a:endParaRPr lang="ru-RU" sz="1600" b="1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l">
              <a:defRPr/>
            </a:pPr>
            <a:endParaRPr lang="ru-RU" sz="1600" b="1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l">
              <a:defRPr/>
            </a:pPr>
            <a:r>
              <a:rPr lang="ru-RU" sz="1600" b="1" u="sng">
                <a:solidFill>
                  <a:schemeClr val="bg1"/>
                </a:solidFill>
                <a:latin typeface="Book Antiqua"/>
                <a:cs typeface="Book Antiqua"/>
              </a:rPr>
              <a:t>3 день сборов (среда)</a:t>
            </a:r>
            <a:r>
              <a:rPr lang="ru-RU" sz="1600" b="1">
                <a:solidFill>
                  <a:schemeClr val="bg1"/>
                </a:solidFill>
                <a:latin typeface="Book Antiqua"/>
                <a:cs typeface="Book Antiqua"/>
              </a:rPr>
              <a:t> </a:t>
            </a: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– проведение учебных занятий, спортивно-массовая работа</a:t>
            </a:r>
            <a:endParaRPr lang="ru-RU" sz="1600" b="1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l">
              <a:defRPr/>
            </a:pPr>
            <a:endParaRPr lang="ru-RU" sz="1600" b="1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l">
              <a:defRPr/>
            </a:pPr>
            <a:r>
              <a:rPr lang="ru-RU" sz="1600" b="1" u="sng">
                <a:solidFill>
                  <a:schemeClr val="bg1"/>
                </a:solidFill>
                <a:latin typeface="Book Antiqua"/>
                <a:cs typeface="Book Antiqua"/>
              </a:rPr>
              <a:t>4 день сборов (четверг)</a:t>
            </a:r>
            <a:r>
              <a:rPr lang="ru-RU" sz="1600" b="1">
                <a:solidFill>
                  <a:schemeClr val="bg1"/>
                </a:solidFill>
                <a:latin typeface="Book Antiqua"/>
                <a:cs typeface="Book Antiqua"/>
              </a:rPr>
              <a:t> </a:t>
            </a: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– проведение учебных занятий, спортивно-массовая работ</a:t>
            </a:r>
          </a:p>
          <a:p>
            <a:pPr algn="l">
              <a:defRPr/>
            </a:pPr>
            <a:r>
              <a:rPr lang="ru-RU" sz="1600" b="1">
                <a:solidFill>
                  <a:schemeClr val="bg1"/>
                </a:solidFill>
                <a:latin typeface="Book Antiqua"/>
                <a:cs typeface="Book Antiqua"/>
              </a:rPr>
              <a:t> </a:t>
            </a:r>
            <a:endParaRPr lang="ru-RU" sz="160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l">
              <a:defRPr/>
            </a:pPr>
            <a:r>
              <a:rPr lang="ru-RU" sz="1600" b="1" u="sng">
                <a:solidFill>
                  <a:schemeClr val="bg1"/>
                </a:solidFill>
                <a:latin typeface="Book Antiqua"/>
                <a:cs typeface="Book Antiqua"/>
              </a:rPr>
              <a:t>5 день сборов (пятница)</a:t>
            </a:r>
            <a:r>
              <a:rPr lang="ru-RU" sz="1600" b="1">
                <a:solidFill>
                  <a:schemeClr val="bg1"/>
                </a:solidFill>
                <a:latin typeface="Book Antiqua"/>
                <a:cs typeface="Book Antiqua"/>
              </a:rPr>
              <a:t> </a:t>
            </a:r>
            <a:r>
              <a:rPr lang="ru-RU" sz="1600">
                <a:solidFill>
                  <a:schemeClr val="bg1"/>
                </a:solidFill>
                <a:latin typeface="Book Antiqua"/>
                <a:cs typeface="Book Antiqua"/>
              </a:rPr>
              <a:t>– проведение учебных занятий,  закрытие сборов, награждение отличившихся курсантов, подготовка к отъезду,  отбытие учащихся</a:t>
            </a:r>
          </a:p>
          <a:p>
            <a:pPr algn="l">
              <a:defRPr/>
            </a:pPr>
            <a:endParaRPr lang="ru-RU" sz="160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grpSp>
        <p:nvGrpSpPr>
          <p:cNvPr id="10" name="Группа 9"/>
          <p:cNvGrpSpPr/>
          <p:nvPr/>
        </p:nvGrpSpPr>
        <p:grpSpPr bwMode="auto">
          <a:xfrm>
            <a:off x="8094980" y="358140"/>
            <a:ext cx="3880485" cy="6157595"/>
            <a:chOff x="9000577" y="1588032"/>
            <a:chExt cx="2634315" cy="4150455"/>
          </a:xfrm>
        </p:grpSpPr>
        <p:pic>
          <p:nvPicPr>
            <p:cNvPr id="3083" name="Picture 11" descr="https://sun9-50.userapi.com/impg/L_0T3t4lLx5QSAgM9YDqkilEuLcfqq708jyTSQ/tXUNmW82sQE.jpg?size=2560x1920&amp;quality=95&amp;sign=61938ee2afbc746472c6df97098b3014&amp;type=album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9000579" y="3762751"/>
              <a:ext cx="2634314" cy="1975736"/>
            </a:xfrm>
            <a:prstGeom prst="rect">
              <a:avLst/>
            </a:prstGeom>
            <a:noFill/>
          </p:spPr>
        </p:pic>
        <p:pic>
          <p:nvPicPr>
            <p:cNvPr id="3086" name="Picture 14"/>
            <p:cNvPicPr>
              <a:picLocks noChangeAspect="1" noChangeArrowheads="1"/>
            </p:cNvPicPr>
            <p:nvPr/>
          </p:nvPicPr>
          <p:blipFill>
            <a:blip r:embed="rId3"/>
            <a:stretch/>
          </p:blipFill>
          <p:spPr bwMode="auto">
            <a:xfrm>
              <a:off x="9000577" y="1588032"/>
              <a:ext cx="2609701" cy="2082859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grpSp>
        <p:nvGrpSpPr>
          <p:cNvPr id="9" name="Группа 8"/>
          <p:cNvGrpSpPr/>
          <p:nvPr/>
        </p:nvGrpSpPr>
        <p:grpSpPr bwMode="auto">
          <a:xfrm>
            <a:off x="5132070" y="358140"/>
            <a:ext cx="2834640" cy="6158865"/>
            <a:chOff x="6504648" y="954476"/>
            <a:chExt cx="2404461" cy="5601130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4"/>
            <a:stretch/>
          </p:blipFill>
          <p:spPr bwMode="auto">
            <a:xfrm>
              <a:off x="6504648" y="2849210"/>
              <a:ext cx="2395538" cy="1798637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3088" name="Picture 16"/>
            <p:cNvPicPr>
              <a:picLocks noChangeAspect="1" noChangeArrowheads="1"/>
            </p:cNvPicPr>
            <p:nvPr/>
          </p:nvPicPr>
          <p:blipFill>
            <a:blip r:embed="rId5"/>
            <a:stretch/>
          </p:blipFill>
          <p:spPr bwMode="auto">
            <a:xfrm>
              <a:off x="6509110" y="954476"/>
              <a:ext cx="2400000" cy="180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3090" name="Picture 18"/>
            <p:cNvPicPr>
              <a:picLocks noChangeAspect="1" noChangeArrowheads="1"/>
            </p:cNvPicPr>
            <p:nvPr/>
          </p:nvPicPr>
          <p:blipFill>
            <a:blip r:embed="rId6"/>
            <a:stretch/>
          </p:blipFill>
          <p:spPr bwMode="auto">
            <a:xfrm>
              <a:off x="6509110" y="4750619"/>
              <a:ext cx="2395538" cy="1804986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 l="11580" r="14495" b="7105"/>
          <a:stretch/>
        </p:blipFill>
        <p:spPr bwMode="auto">
          <a:xfrm>
            <a:off x="0" y="-635"/>
            <a:ext cx="4063365" cy="68586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347845" y="0"/>
            <a:ext cx="7577455" cy="817245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ru-RU" sz="2800" b="1">
                <a:solidFill>
                  <a:schemeClr val="bg1"/>
                </a:solidFill>
                <a:latin typeface="Book Antiqua"/>
                <a:cs typeface="Book Antiqua"/>
              </a:rPr>
              <a:t>Примерный распорядок дня </a:t>
            </a:r>
            <a:br>
              <a:rPr lang="ru-RU" sz="2800" b="1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 b="1">
                <a:solidFill>
                  <a:schemeClr val="bg1"/>
                </a:solidFill>
                <a:latin typeface="Book Antiqua"/>
                <a:cs typeface="Book Antiqua"/>
              </a:rPr>
              <a:t>учебных сборов </a:t>
            </a:r>
          </a:p>
        </p:txBody>
      </p:sp>
      <p:graphicFrame>
        <p:nvGraphicFramePr>
          <p:cNvPr id="7" name="Объект 3"/>
          <p:cNvGraphicFramePr>
            <a:graphicFrameLocks/>
          </p:cNvGraphicFramePr>
          <p:nvPr/>
        </p:nvGraphicFramePr>
        <p:xfrm>
          <a:off x="4348480" y="725170"/>
          <a:ext cx="7372985" cy="6014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64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110">
                <a:tc>
                  <a:txBody>
                    <a:bodyPr/>
                    <a:lstStyle/>
                    <a:p>
                      <a:pPr marL="1270"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Book Antiqua"/>
                          <a:cs typeface="Book Antiqua"/>
                        </a:rPr>
                        <a:t>Содержание</a:t>
                      </a:r>
                      <a:r>
                        <a:rPr lang="en-US" sz="1200" b="1" spc="-30">
                          <a:solidFill>
                            <a:schemeClr val="bg1"/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 b="1">
                          <a:solidFill>
                            <a:schemeClr val="bg1"/>
                          </a:solidFill>
                          <a:latin typeface="Book Antiqua"/>
                          <a:cs typeface="Book Antiqua"/>
                        </a:rPr>
                        <a:t>мероприятий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Book Antiqua"/>
                          <a:cs typeface="Book Antiqua"/>
                        </a:rPr>
                        <a:t>Начало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"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Book Antiqua"/>
                          <a:cs typeface="Book Antiqua"/>
                        </a:rPr>
                        <a:t>Окончание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Book Antiqua"/>
                          <a:cs typeface="Book Antiqua"/>
                        </a:rPr>
                        <a:t>Продолжи</a:t>
                      </a:r>
                      <a:r>
                        <a:rPr lang="ru-RU" sz="1200" b="1">
                          <a:solidFill>
                            <a:schemeClr val="bg1"/>
                          </a:solidFill>
                          <a:latin typeface="Book Antiqua"/>
                          <a:cs typeface="Book Antiqua"/>
                        </a:rPr>
                        <a:t>-</a:t>
                      </a:r>
                      <a:r>
                        <a:rPr lang="en-US" sz="1200" b="1">
                          <a:solidFill>
                            <a:schemeClr val="bg1"/>
                          </a:solidFill>
                          <a:latin typeface="Book Antiqua"/>
                          <a:cs typeface="Book Antiqua"/>
                        </a:rPr>
                        <a:t>тельность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4445" marR="193040" algn="ctr">
                        <a:lnSpc>
                          <a:spcPts val="135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Подъем</a:t>
                      </a:r>
                      <a:r>
                        <a:rPr lang="ru-RU" sz="1200" spc="28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командиров</a:t>
                      </a:r>
                      <a:r>
                        <a:rPr lang="ru-RU" sz="1200" spc="29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взводов</a:t>
                      </a:r>
                      <a:r>
                        <a:rPr lang="ru-RU" sz="1200" spc="28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и</a:t>
                      </a:r>
                      <a:r>
                        <a:rPr lang="ru-RU" sz="1200" spc="28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дежурного </a:t>
                      </a:r>
                      <a:r>
                        <a:rPr lang="ru-RU" sz="1200" spc="-28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</a:t>
                      </a:r>
                      <a:r>
                        <a:rPr lang="ru-RU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роте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Bef>
                          <a:spcPts val="2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6.50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Общий</a:t>
                      </a:r>
                      <a:r>
                        <a:rPr lang="en-US" sz="1200" spc="-2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подъем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учащихся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0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7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Утренняя</a:t>
                      </a:r>
                      <a:r>
                        <a:rPr lang="en-US" sz="1200" spc="-2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физическая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зарядка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7.10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7.40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30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64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Утренний туалет, заправка постелей, уборка помещений</a:t>
                      </a:r>
                      <a:r>
                        <a:rPr lang="ru-RU" sz="1200" spc="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и</a:t>
                      </a:r>
                      <a:r>
                        <a:rPr lang="ru-RU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территории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Bef>
                          <a:spcPts val="2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 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7.40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</a:p>
                  </a:txBody>
                  <a:tcPr marL="0" marR="0" marT="0" marB="0" anchor="ctr"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Bef>
                          <a:spcPts val="2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8.10</a:t>
                      </a:r>
                      <a:endParaRPr lang="ru-RU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ook Antiqua"/>
                        <a:cs typeface="Book Antiqua"/>
                      </a:endParaRPr>
                    </a:p>
                  </a:txBody>
                  <a:tcPr marL="0" marR="0" marT="0" marB="0" anchor="ctr"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Bef>
                          <a:spcPts val="25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30</a:t>
                      </a:r>
                      <a:r>
                        <a:rPr lang="en-US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  <a:endParaRPr lang="ru-RU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ook Antiqua"/>
                        <a:cs typeface="Book Antiqua"/>
                      </a:endParaRPr>
                    </a:p>
                  </a:txBody>
                  <a:tcPr marL="0" marR="0" marT="0" marB="0" anchor="ctr"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21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Утренний</a:t>
                      </a:r>
                      <a:r>
                        <a:rPr lang="en-US" sz="1200" spc="-2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осмотр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Bef>
                          <a:spcPts val="25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8.10</a:t>
                      </a:r>
                    </a:p>
                  </a:txBody>
                  <a:tcPr marL="0" marR="0" marT="0" marB="0" anchor="ctr">
                    <a:lnT w="12700" algn="ctr">
                      <a:solidFill>
                        <a:schemeClr val="tx1"/>
                      </a:solidFill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Bef>
                          <a:spcPts val="25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8.20</a:t>
                      </a:r>
                    </a:p>
                  </a:txBody>
                  <a:tcPr marL="0" marR="0" marT="0" marB="0" anchor="ctr">
                    <a:lnT w="12700" algn="ctr">
                      <a:solidFill>
                        <a:schemeClr val="tx1"/>
                      </a:solidFill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Bef>
                          <a:spcPts val="25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10</a:t>
                      </a:r>
                      <a:r>
                        <a:rPr lang="en-US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lnT w="12700" algn="ctr">
                      <a:solidFill>
                        <a:schemeClr val="tx1"/>
                      </a:solidFill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Завтрак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8.20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8.50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30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Построение</a:t>
                      </a:r>
                      <a:r>
                        <a:rPr lang="ru-RU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и</a:t>
                      </a:r>
                      <a:r>
                        <a:rPr lang="ru-RU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развод</a:t>
                      </a:r>
                      <a:r>
                        <a:rPr lang="ru-RU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на</a:t>
                      </a:r>
                      <a:r>
                        <a:rPr lang="ru-RU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занятия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8.50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9.00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Учебные</a:t>
                      </a:r>
                      <a:r>
                        <a:rPr lang="en-US" sz="1200" spc="-2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занятия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9.00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9.45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45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9.55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10.40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45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3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10.50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11.35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45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11.45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12.30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45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Подготовка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к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обеду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12.30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13.00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30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Обед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13.00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13.40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Послеобеденный</a:t>
                      </a:r>
                      <a:r>
                        <a:rPr lang="en-US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отдых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13.40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14.10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30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Построение</a:t>
                      </a:r>
                      <a:r>
                        <a:rPr lang="ru-RU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и</a:t>
                      </a:r>
                      <a:r>
                        <a:rPr lang="ru-RU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развод</a:t>
                      </a:r>
                      <a:r>
                        <a:rPr lang="ru-RU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на</a:t>
                      </a:r>
                      <a:r>
                        <a:rPr lang="ru-RU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занятия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14.10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14.20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Учебные</a:t>
                      </a:r>
                      <a:r>
                        <a:rPr lang="en-US" sz="1200" spc="-2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занятия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5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14.20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15.05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45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6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15.15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16.00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45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Полдник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16.00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16.15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15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939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7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16.15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17.00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45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Личное время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7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8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Подготовка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к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ужину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19.00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19.10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Ужин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19.10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19.40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30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Воспитательная</a:t>
                      </a:r>
                      <a:r>
                        <a:rPr lang="ru-RU" sz="1200" spc="-3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/ Спортивно-массовая работа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19.40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20.40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</a:t>
                      </a:r>
                      <a:r>
                        <a:rPr lang="en-US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час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Личное время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20.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21.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 час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Второй ужин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21.00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21.15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15 мин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Вечерняя</a:t>
                      </a:r>
                      <a:r>
                        <a:rPr lang="en-US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прогулка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21.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4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.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5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Вечерняя</a:t>
                      </a:r>
                      <a:r>
                        <a:rPr lang="en-US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проверка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.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5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22.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10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мни.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Приготовление</a:t>
                      </a:r>
                      <a:r>
                        <a:rPr lang="ru-RU" sz="1200" spc="-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ко</a:t>
                      </a:r>
                      <a:r>
                        <a:rPr lang="ru-RU" sz="1200" spc="-15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сну (вечерний туалет)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22.</a:t>
                      </a: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22.30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193040" algn="ctr">
                        <a:lnSpc>
                          <a:spcPts val="128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3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0</a:t>
                      </a:r>
                      <a:r>
                        <a:rPr lang="en-US" sz="1200" spc="-1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 </a:t>
                      </a: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мин.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marL="1270" marR="193040" algn="ctr">
                        <a:lnSpc>
                          <a:spcPts val="128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Отбой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93040" algn="ctr">
                        <a:lnSpc>
                          <a:spcPts val="128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22.30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spcAft>
                          <a:spcPts val="0"/>
                        </a:spcAft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ook Antiqua"/>
                          <a:cs typeface="Book Antiqua"/>
                        </a:rPr>
                        <a:t> 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40145" y="1252220"/>
            <a:ext cx="4932680" cy="419290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  <a:t>Для участников сборов </a:t>
            </a: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  <a:t>организовано 5-ти разовое  </a:t>
            </a: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 b="1">
                <a:solidFill>
                  <a:schemeClr val="bg1"/>
                </a:solidFill>
                <a:latin typeface="Book Antiqua"/>
                <a:cs typeface="Book Antiqua"/>
              </a:rPr>
              <a:t>БЕСПЛАТНОЕ</a:t>
            </a: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  <a:t>питание:</a:t>
            </a: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  <a:t>1. Завтрак</a:t>
            </a: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  <a:t>2. Обед</a:t>
            </a: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  <a:t>3. Полдник</a:t>
            </a: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  <a:t>4. Ужин</a:t>
            </a:r>
            <a:b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sz="2800">
                <a:solidFill>
                  <a:schemeClr val="bg1"/>
                </a:solidFill>
                <a:latin typeface="Book Antiqua"/>
                <a:cs typeface="Book Antiqua"/>
              </a:rPr>
              <a:t>5. Сонник</a:t>
            </a:r>
            <a:br>
              <a:rPr lang="ru-RU" sz="2000">
                <a:solidFill>
                  <a:schemeClr val="bg1"/>
                </a:solidFill>
                <a:latin typeface="Book Antiqua"/>
                <a:cs typeface="Book Antiqua"/>
              </a:rPr>
            </a:br>
            <a:endParaRPr lang="ru-RU" sz="2000">
              <a:solidFill>
                <a:schemeClr val="bg1"/>
              </a:solidFill>
              <a:latin typeface="Book Antiqua"/>
              <a:cs typeface="Book Antiqua"/>
            </a:endParaRPr>
          </a:p>
        </p:txBody>
      </p:sp>
      <p:pic>
        <p:nvPicPr>
          <p:cNvPr id="4" name="Picture 2" descr="C:\Users\Nout_003\Downloads\2022-10-05_12-23-0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51840" y="1505585"/>
            <a:ext cx="5261610" cy="3265805"/>
          </a:xfrm>
          <a:prstGeom prst="rect">
            <a:avLst/>
          </a:prstGeom>
          <a:noFill/>
        </p:spPr>
      </p:pic>
      <p:sp>
        <p:nvSpPr>
          <p:cNvPr id="7" name="Заголовок 1"/>
          <p:cNvSpPr txBox="1"/>
          <p:nvPr/>
        </p:nvSpPr>
        <p:spPr bwMode="auto">
          <a:xfrm>
            <a:off x="752086" y="421175"/>
            <a:ext cx="10515600" cy="708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b="1">
                <a:solidFill>
                  <a:schemeClr val="bg1"/>
                </a:solidFill>
                <a:latin typeface="Book Antiqua"/>
                <a:cs typeface="Book Antiqua"/>
              </a:rPr>
              <a:t>Организация питания</a:t>
            </a:r>
          </a:p>
        </p:txBody>
      </p:sp>
      <p:grpSp>
        <p:nvGrpSpPr>
          <p:cNvPr id="21" name="Группа 20"/>
          <p:cNvGrpSpPr/>
          <p:nvPr/>
        </p:nvGrpSpPr>
        <p:grpSpPr bwMode="auto">
          <a:xfrm>
            <a:off x="8574405" y="170815"/>
            <a:ext cx="6404610" cy="6250940"/>
            <a:chOff x="11521" y="3455"/>
            <a:chExt cx="8447" cy="8121"/>
          </a:xfrm>
        </p:grpSpPr>
        <p:sp>
          <p:nvSpPr>
            <p:cNvPr id="22" name="5 конечная звезда 21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" name="5 конечная звезда 2"/>
            <p:cNvSpPr/>
            <p:nvPr/>
          </p:nvSpPr>
          <p:spPr bwMode="auto">
            <a:xfrm>
              <a:off x="12090" y="4098"/>
              <a:ext cx="7309" cy="697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 bwMode="auto">
          <a:xfrm>
            <a:off x="119380" y="4869815"/>
            <a:ext cx="2132965" cy="1906905"/>
            <a:chOff x="11521" y="3455"/>
            <a:chExt cx="8447" cy="8121"/>
          </a:xfrm>
        </p:grpSpPr>
        <p:sp>
          <p:nvSpPr>
            <p:cNvPr id="9" name="5 конечная звезда 8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0" name="5 конечная звезда 9"/>
            <p:cNvSpPr/>
            <p:nvPr/>
          </p:nvSpPr>
          <p:spPr bwMode="auto">
            <a:xfrm>
              <a:off x="12090" y="4098"/>
              <a:ext cx="7309" cy="697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 bwMode="auto">
          <a:xfrm>
            <a:off x="-764540" y="2778760"/>
            <a:ext cx="3601720" cy="3335655"/>
            <a:chOff x="11521" y="3455"/>
            <a:chExt cx="8447" cy="8121"/>
          </a:xfrm>
        </p:grpSpPr>
        <p:sp>
          <p:nvSpPr>
            <p:cNvPr id="22" name="5 конечная звезда 21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" name="5 конечная звезда 2"/>
            <p:cNvSpPr/>
            <p:nvPr/>
          </p:nvSpPr>
          <p:spPr bwMode="auto">
            <a:xfrm>
              <a:off x="12090" y="4098"/>
              <a:ext cx="7309" cy="697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5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</p:grp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30020" y="681990"/>
          <a:ext cx="9536430" cy="5662295"/>
        </p:xfrm>
        <a:graphic>
          <a:graphicData uri="http://schemas.openxmlformats.org/drawingml/2006/table">
            <a:tbl>
              <a:tblPr/>
              <a:tblGrid>
                <a:gridCol w="1589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9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9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94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94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День недели:</a:t>
                      </a:r>
                    </a:p>
                  </a:txBody>
                  <a:tcPr marL="7086" marR="7086" marT="7086" marB="0" anchor="ctr">
                    <a:lnL w="1270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ПОНЕДЕЛЬНИК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ВТОРНИК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СРЕДА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ЧЕТВЕРГ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ПЯТНИЦА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705">
                <a:tc rowSpan="5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Завтрак</a:t>
                      </a:r>
                    </a:p>
                  </a:txBody>
                  <a:tcPr marL="7086" marR="7086" marT="7086" marB="0" anchor="ctr">
                    <a:lnL w="1270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Прибытие в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УМЦ "Авангард"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Каша пшённая молочная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Каша манная молочная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Омлет натуральный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Каша гречневая молочная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63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Бутерброд с сыром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Яйцо варёное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Масло сливочное 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Бутерброд с маслом и сыром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07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Чай с сахаром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Бутерброд с маслом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Чай с сахаром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Кофейный напиток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70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Чай с сахаром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630">
                <a:tc rowSpan="8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Обед</a:t>
                      </a:r>
                    </a:p>
                  </a:txBody>
                  <a:tcPr marL="7086" marR="7086" marT="7086" marB="0" anchor="ctr">
                    <a:lnL w="1270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Салат из свеклы с сыром 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Салат из св огурцов с м/р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Салат из огурцов и помидоров 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Винегрет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Салат из свежей капусты и огурцов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Борщ из свежей капусты со сметаной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Суп вермишелевый с курицей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Рассольник ленинградский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Щи из свежей капусты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Суп гороховый с курицей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63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Картофель отварной с маслом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Ёжики мясные с соусом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Тефтели рыбные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Тефтели мясные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Запеканка картофельная с мясом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Котлета Мясная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Макаронные изделия отварные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Картофельное пюре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Макароны отварные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Соус томатный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99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Соус томатный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Напиток из плодов шиповника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Напиток из вишни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bevel/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Компот из сухофруктов</a:t>
                      </a:r>
                    </a:p>
                  </a:txBody>
                  <a:tcPr marL="7086" marR="7086" marT="7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Напиток из шиповника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Компот из сухофруктов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07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ржаной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ржаной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ржаной</a:t>
                      </a:r>
                    </a:p>
                  </a:txBody>
                  <a:tcPr marL="7086" marR="7086" marT="708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ржаной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923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ржаной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0040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Полдник</a:t>
                      </a:r>
                    </a:p>
                  </a:txBody>
                  <a:tcPr marL="7086" marR="7086" marT="7086" marB="0" anchor="ctr">
                    <a:lnL w="1270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Кофейный напиток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Напиток из ягодной смеси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Напиток освежающий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Напиток из клюквы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Компот из вишни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Булочка с ванилью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Булочка с корицей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Булочка ванильная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Пирожок с повидлом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Ватрушка с повидлом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070">
                <a:tc rowSpan="6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Ужин</a:t>
                      </a:r>
                    </a:p>
                  </a:txBody>
                  <a:tcPr marL="7086" marR="7086" marT="7086" marB="0" anchor="ctr">
                    <a:lnL w="1270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Биточки куриные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Гуляш из свинины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Бедро куриное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Жаркое с курицей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Получение сухпайка</a:t>
                      </a:r>
                    </a:p>
                    <a:p>
                      <a:pPr algn="ctr">
                        <a:defRPr/>
                      </a:pPr>
                      <a:endParaRPr lang="ru-RU" sz="1100" b="0" i="0" u="none" strike="noStrike">
                        <a:solidFill>
                          <a:schemeClr val="tx1"/>
                        </a:solidFill>
                        <a:latin typeface="Book Antiqua"/>
                        <a:cs typeface="Book Antiqua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Отбытие из </a:t>
                      </a:r>
                    </a:p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УМЦ "Авангард"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34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Греча отварная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Картофельное пюре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Рис отварной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Огурец свежий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907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Соус томатный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Помидор свежий 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Зелёный горошек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34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Чай с сахаром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Чай с сахаром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Соус сметанный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Чай с сахаром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907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Хлеб пшеничный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923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Чай с сахаром 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9070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gradFill>
                            <a:gsLst>
                              <a:gs pos="0">
                                <a:srgbClr val="FE4444"/>
                              </a:gs>
                              <a:gs pos="100000">
                                <a:srgbClr val="832B2B"/>
                              </a:gs>
                            </a:gsLst>
                            <a:lin ang="5400000" scaled="0"/>
                          </a:gradFill>
                          <a:latin typeface="Book Antiqua"/>
                          <a:cs typeface="Book Antiqua"/>
                        </a:rPr>
                        <a:t>Сонник</a:t>
                      </a:r>
                    </a:p>
                  </a:txBody>
                  <a:tcPr marL="7086" marR="7086" marT="7086" marB="0" anchor="ctr">
                    <a:lnL w="1270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Сок фруктовый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Сок фруктовый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Сок фруктовый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Сок фруктовый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Пирожок с повидлом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Пирожок с яблоком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Сдоба обыкновенная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Book Antiqua"/>
                          <a:cs typeface="Book Antiqua"/>
                        </a:rPr>
                        <a:t>Булочка дорожная</a:t>
                      </a:r>
                    </a:p>
                  </a:txBody>
                  <a:tcPr marL="7086" marR="7086" marT="7086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13" name="Заголовок 1"/>
          <p:cNvSpPr>
            <a:spLocks noGrp="1"/>
          </p:cNvSpPr>
          <p:nvPr>
            <p:ph type="title"/>
          </p:nvPr>
        </p:nvSpPr>
        <p:spPr bwMode="auto">
          <a:xfrm>
            <a:off x="1022596" y="-26500"/>
            <a:ext cx="10515600" cy="70874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>
                <a:solidFill>
                  <a:schemeClr val="bg1"/>
                </a:solidFill>
                <a:latin typeface="Book Antiqua"/>
                <a:cs typeface="Book Antiqua"/>
              </a:rPr>
              <a:t>Меню на пять дней*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26021" y="6549784"/>
            <a:ext cx="6786879" cy="274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200" i="1">
                <a:solidFill>
                  <a:schemeClr val="bg1"/>
                </a:solidFill>
                <a:latin typeface="Book Antiqua"/>
                <a:cs typeface="Book Antiqua"/>
              </a:rPr>
              <a:t>*В меню допускаются корректировки с сохранением энергетической и пищевой ценности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156652" y="276225"/>
            <a:ext cx="9878695" cy="4351655"/>
          </a:xfrm>
        </p:spPr>
        <p:txBody>
          <a:bodyPr>
            <a:normAutofit/>
          </a:bodyPr>
          <a:lstStyle/>
          <a:p>
            <a:pPr marL="0" indent="447675" algn="ctr">
              <a:buNone/>
              <a:defRPr/>
            </a:pPr>
            <a:r>
              <a:rPr lang="ru-RU" dirty="0">
                <a:solidFill>
                  <a:schemeClr val="bg1"/>
                </a:solidFill>
                <a:latin typeface="Book Antiqua"/>
                <a:cs typeface="Book Antiqua"/>
              </a:rPr>
              <a:t>В целях развития и совершенствования </a:t>
            </a:r>
            <a:br>
              <a:rPr lang="ru-RU" dirty="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dirty="0">
                <a:solidFill>
                  <a:schemeClr val="bg1"/>
                </a:solidFill>
                <a:latin typeface="Book Antiqua"/>
                <a:cs typeface="Book Antiqua"/>
              </a:rPr>
              <a:t>морально-психологических и физических качеств, необходимых будущим защитникам Отечества, на весь период сборов реализуются профилактические беседы, информационные, спортивные </a:t>
            </a:r>
            <a:br>
              <a:rPr lang="ru-RU" dirty="0">
                <a:solidFill>
                  <a:schemeClr val="bg1"/>
                </a:solidFill>
                <a:latin typeface="Book Antiqua"/>
                <a:cs typeface="Book Antiqua"/>
              </a:rPr>
            </a:br>
            <a:r>
              <a:rPr lang="ru-RU" dirty="0">
                <a:solidFill>
                  <a:schemeClr val="bg1"/>
                </a:solidFill>
                <a:latin typeface="Book Antiqua"/>
                <a:cs typeface="Book Antiqua"/>
              </a:rPr>
              <a:t>и культурно - досуговые мероприятия.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lum bright="12000" contrast="6000"/>
          </a:blip>
          <a:stretch/>
        </p:blipFill>
        <p:spPr bwMode="auto">
          <a:xfrm>
            <a:off x="4197350" y="3916680"/>
            <a:ext cx="3552825" cy="2665095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tretch/>
        </p:blipFill>
        <p:spPr bwMode="auto">
          <a:xfrm>
            <a:off x="466725" y="3916680"/>
            <a:ext cx="3552825" cy="266445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Изображение 1" descr="SOKRSPh5ezE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000365" y="3917315"/>
            <a:ext cx="3592830" cy="2664459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 bwMode="auto">
          <a:xfrm>
            <a:off x="10596245" y="581660"/>
            <a:ext cx="3383280" cy="3038475"/>
            <a:chOff x="11521" y="3455"/>
            <a:chExt cx="8447" cy="8121"/>
          </a:xfrm>
        </p:grpSpPr>
        <p:sp>
          <p:nvSpPr>
            <p:cNvPr id="6" name="5 конечная звезда 5"/>
            <p:cNvSpPr/>
            <p:nvPr/>
          </p:nvSpPr>
          <p:spPr bwMode="auto">
            <a:xfrm>
              <a:off x="12090" y="4098"/>
              <a:ext cx="7309" cy="697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85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  <p:sp>
          <p:nvSpPr>
            <p:cNvPr id="22" name="5 конечная звезда 21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 bwMode="auto">
          <a:xfrm>
            <a:off x="-1809115" y="647065"/>
            <a:ext cx="3324860" cy="2972435"/>
            <a:chOff x="11521" y="3455"/>
            <a:chExt cx="8447" cy="8121"/>
          </a:xfrm>
        </p:grpSpPr>
        <p:sp>
          <p:nvSpPr>
            <p:cNvPr id="10" name="5 конечная звезда 9"/>
            <p:cNvSpPr/>
            <p:nvPr/>
          </p:nvSpPr>
          <p:spPr bwMode="auto">
            <a:xfrm>
              <a:off x="12090" y="4098"/>
              <a:ext cx="7309" cy="697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85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  <p:sp>
          <p:nvSpPr>
            <p:cNvPr id="11" name="5 конечная звезда 10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 bwMode="auto">
          <a:xfrm>
            <a:off x="8201025" y="1017905"/>
            <a:ext cx="3727450" cy="5607050"/>
            <a:chOff x="12749" y="1604"/>
            <a:chExt cx="5870" cy="8830"/>
          </a:xfrm>
        </p:grpSpPr>
        <p:sp>
          <p:nvSpPr>
            <p:cNvPr id="8" name="Скругленный прямоугольник 7"/>
            <p:cNvSpPr/>
            <p:nvPr/>
          </p:nvSpPr>
          <p:spPr bwMode="auto">
            <a:xfrm>
              <a:off x="12749" y="1604"/>
              <a:ext cx="5870" cy="8831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Объект 2"/>
            <p:cNvSpPr txBox="1"/>
            <p:nvPr/>
          </p:nvSpPr>
          <p:spPr bwMode="auto">
            <a:xfrm>
              <a:off x="13081" y="1863"/>
              <a:ext cx="5538" cy="7958"/>
            </a:xfrm>
            <a:prstGeom prst="rect">
              <a:avLst/>
            </a:prstGeom>
            <a:grpFill/>
          </p:spPr>
          <p:txBody>
            <a:bodyPr vert="horz" lIns="91440" tIns="45720" rIns="91440" bIns="45720" rtlCol="0"/>
            <a:lstStyle>
              <a:lvl1pPr marL="228600" indent="-228600" algn="l" defTabSz="9144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80000"/>
                </a:lnSpc>
                <a:buFont typeface="Wingdings"/>
                <a:buNone/>
                <a:defRPr/>
              </a:pPr>
              <a:r>
                <a:rPr lang="ru-RU" sz="1400" b="1" u="sng">
                  <a:solidFill>
                    <a:schemeClr val="bg1"/>
                  </a:solidFill>
                  <a:latin typeface="Book Antiqua"/>
                  <a:cs typeface="Book Antiqua"/>
                </a:rPr>
                <a:t>ОДЕЖДА И ОБУВЬ</a:t>
              </a:r>
              <a:r>
                <a:rPr lang="ru-RU" sz="1400" u="sng">
                  <a:solidFill>
                    <a:schemeClr val="bg1"/>
                  </a:solidFill>
                  <a:latin typeface="Book Antiqua"/>
                  <a:cs typeface="Book Antiqua"/>
                </a:rPr>
                <a:t>:</a:t>
              </a:r>
            </a:p>
            <a:p>
              <a:pPr marL="0" indent="0" algn="l">
                <a:lnSpc>
                  <a:spcPct val="80000"/>
                </a:lnSpc>
                <a:buFont typeface="Wingdings"/>
                <a:buNone/>
                <a:defRPr/>
              </a:pPr>
              <a:r>
                <a:rPr lang="ru-RU" sz="1300" b="1">
                  <a:solidFill>
                    <a:schemeClr val="bg1"/>
                  </a:solidFill>
                  <a:latin typeface="Book Antiqua"/>
                  <a:cs typeface="Book Antiqua"/>
                </a:rPr>
                <a:t>Для занятий в спортивном зале: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Спортивная одежда для занятий в спортивном зале (спортивный костюм/шорты)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Спортивная обувь для занятий в спортивном зале (кроссовки)</a:t>
              </a:r>
            </a:p>
            <a:p>
              <a:pPr marL="0" indent="0">
                <a:lnSpc>
                  <a:spcPct val="80000"/>
                </a:lnSpc>
                <a:buFont typeface="Wingdings"/>
                <a:buNone/>
                <a:defRPr/>
              </a:pPr>
              <a:r>
                <a:rPr lang="ru-RU" sz="1300" b="1">
                  <a:solidFill>
                    <a:schemeClr val="bg1"/>
                  </a:solidFill>
                  <a:latin typeface="Book Antiqua"/>
                  <a:cs typeface="Book Antiqua"/>
                </a:rPr>
                <a:t>Для улицы: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Теплая одежда (куртка, штаны) для полевых занятий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Обувь для полевых занятий (по сезону)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Носки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Перчатки 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Шапка/головной убор</a:t>
              </a:r>
            </a:p>
            <a:p>
              <a:pPr marL="0" indent="0">
                <a:lnSpc>
                  <a:spcPct val="80000"/>
                </a:lnSpc>
                <a:buFont typeface="Wingdings"/>
                <a:buNone/>
                <a:defRPr/>
              </a:pPr>
              <a:r>
                <a:rPr lang="ru-RU" sz="1300" b="1">
                  <a:solidFill>
                    <a:schemeClr val="bg1"/>
                  </a:solidFill>
                  <a:latin typeface="Book Antiqua"/>
                  <a:cs typeface="Book Antiqua"/>
                </a:rPr>
                <a:t>Для жилого корпуса: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Домашняя обувь (сланцы)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Домашняя одежда</a:t>
              </a:r>
            </a:p>
            <a:p>
              <a:pPr marL="0" indent="0">
                <a:lnSpc>
                  <a:spcPct val="80000"/>
                </a:lnSpc>
                <a:buFont typeface="Wingdings"/>
                <a:buNone/>
                <a:defRPr/>
              </a:pPr>
              <a:r>
                <a:rPr lang="ru-RU" sz="1300" b="1">
                  <a:solidFill>
                    <a:schemeClr val="bg1"/>
                  </a:solidFill>
                  <a:latin typeface="Book Antiqua"/>
                  <a:cs typeface="Book Antiqua"/>
                </a:rPr>
                <a:t>Для учебных занятий в помещении: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Штаны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Футболки</a:t>
              </a:r>
            </a:p>
            <a:p>
              <a:pPr>
                <a:lnSpc>
                  <a:spcPct val="80000"/>
                </a:lnSpc>
                <a:buFont typeface="Wingdings"/>
                <a:buChar char="ü"/>
                <a:defRPr/>
              </a:pPr>
              <a:r>
                <a:rPr lang="ru-RU" sz="1300">
                  <a:solidFill>
                    <a:schemeClr val="bg1"/>
                  </a:solidFill>
                  <a:latin typeface="Book Antiqua"/>
                  <a:cs typeface="Book Antiqua"/>
                </a:rPr>
                <a:t>Кроссовки</a:t>
              </a:r>
            </a:p>
          </p:txBody>
        </p:sp>
      </p:grpSp>
      <p:grpSp>
        <p:nvGrpSpPr>
          <p:cNvPr id="13" name="Группа 12"/>
          <p:cNvGrpSpPr/>
          <p:nvPr/>
        </p:nvGrpSpPr>
        <p:grpSpPr bwMode="auto">
          <a:xfrm>
            <a:off x="296545" y="1060450"/>
            <a:ext cx="3727450" cy="5729605"/>
            <a:chOff x="164" y="1670"/>
            <a:chExt cx="5870" cy="9023"/>
          </a:xfrm>
        </p:grpSpPr>
        <p:sp>
          <p:nvSpPr>
            <p:cNvPr id="5" name="Скругленный прямоугольник 4"/>
            <p:cNvSpPr/>
            <p:nvPr/>
          </p:nvSpPr>
          <p:spPr bwMode="auto">
            <a:xfrm>
              <a:off x="164" y="1670"/>
              <a:ext cx="5870" cy="8766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Объект 2"/>
            <p:cNvSpPr txBox="1"/>
            <p:nvPr/>
          </p:nvSpPr>
          <p:spPr bwMode="auto">
            <a:xfrm>
              <a:off x="556" y="1863"/>
              <a:ext cx="5174" cy="8830"/>
            </a:xfrm>
            <a:prstGeom prst="rect">
              <a:avLst/>
            </a:prstGeom>
            <a:grpFill/>
          </p:spPr>
          <p:txBody>
            <a:bodyPr vert="horz" lIns="91440" tIns="45720" rIns="91440" bIns="45720" rtlCol="0">
              <a:normAutofit fontScale="87500" lnSpcReduction="10000"/>
            </a:bodyPr>
            <a:lstStyle>
              <a:lvl1pPr marL="228600" indent="-228600" algn="l" defTabSz="9144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  <a:defRPr/>
              </a:pPr>
              <a:r>
                <a:rPr lang="ru-RU" sz="1800" b="1" u="sng">
                  <a:solidFill>
                    <a:schemeClr val="bg1"/>
                  </a:solidFill>
                  <a:latin typeface="Book Antiqua"/>
                  <a:cs typeface="Book Antiqua"/>
                </a:rPr>
                <a:t>ДОКУМЕНТЫ: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ОРИГИНАЛ паспорта 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Медицинский страховой полис (копия или оригинал)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СНИЛС (копия или оригинал)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ОРИГИНАЛЫ согласий родителей 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ОРИГИНАЛ медицинской справки по форме 079-у </a:t>
              </a:r>
              <a:b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</a:b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(с отметкой ФОГ)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Прививочный сертификат (либо выписка из прививочного сертификата</a:t>
              </a:r>
              <a:b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</a:b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(с отметкой о Манту/Диаскинтест)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ОРИГИНАЛ справки об отсутствии карантина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800">
                  <a:solidFill>
                    <a:schemeClr val="bg1"/>
                  </a:solidFill>
                  <a:latin typeface="Book Antiqua"/>
                  <a:cs typeface="Book Antiqua"/>
                </a:rPr>
                <a:t>ОРИГИНАЛ справки школьника (для прибывающих жд-транспортом)</a:t>
              </a:r>
            </a:p>
          </p:txBody>
        </p:sp>
      </p:grpSp>
      <p:grpSp>
        <p:nvGrpSpPr>
          <p:cNvPr id="10" name="Группа 9"/>
          <p:cNvGrpSpPr/>
          <p:nvPr/>
        </p:nvGrpSpPr>
        <p:grpSpPr bwMode="auto">
          <a:xfrm>
            <a:off x="4231005" y="1059815"/>
            <a:ext cx="3726180" cy="5565139"/>
            <a:chOff x="6262" y="1669"/>
            <a:chExt cx="5868" cy="8764"/>
          </a:xfrm>
        </p:grpSpPr>
        <p:sp>
          <p:nvSpPr>
            <p:cNvPr id="7" name="Скругленный прямоугольник 6"/>
            <p:cNvSpPr/>
            <p:nvPr/>
          </p:nvSpPr>
          <p:spPr bwMode="auto">
            <a:xfrm>
              <a:off x="6262" y="1669"/>
              <a:ext cx="5869" cy="876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Объект 2"/>
            <p:cNvSpPr txBox="1"/>
            <p:nvPr/>
          </p:nvSpPr>
          <p:spPr bwMode="auto">
            <a:xfrm>
              <a:off x="6665" y="1863"/>
              <a:ext cx="5148" cy="6772"/>
            </a:xfrm>
            <a:prstGeom prst="rect">
              <a:avLst/>
            </a:prstGeom>
            <a:grpFill/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  <a:defRPr/>
              </a:pPr>
              <a:r>
                <a:rPr lang="ru-RU" sz="1400" b="1" u="sng">
                  <a:solidFill>
                    <a:schemeClr val="bg1"/>
                  </a:solidFill>
                  <a:latin typeface="Book Antiqua"/>
                  <a:cs typeface="Book Antiqua"/>
                </a:rPr>
                <a:t>ТУАЛЕТНЫЕ ПРИНАДЛЕЖНОСТИ</a:t>
              </a:r>
              <a:r>
                <a:rPr lang="ru-RU" sz="1400" u="sng">
                  <a:solidFill>
                    <a:schemeClr val="bg1"/>
                  </a:solidFill>
                  <a:latin typeface="Book Antiqua"/>
                  <a:cs typeface="Book Antiqua"/>
                </a:rPr>
                <a:t>: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Мыло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Зубная щетка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Зубная паста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Бритвенные принадлежности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Шампунь/гель для душа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Средства личной гигиены (мочалка, расческа и пр.)</a:t>
              </a:r>
            </a:p>
          </p:txBody>
        </p:sp>
        <p:sp>
          <p:nvSpPr>
            <p:cNvPr id="17" name="Объект 2"/>
            <p:cNvSpPr txBox="1"/>
            <p:nvPr/>
          </p:nvSpPr>
          <p:spPr bwMode="auto">
            <a:xfrm>
              <a:off x="6665" y="6713"/>
              <a:ext cx="5148" cy="3408"/>
            </a:xfrm>
            <a:prstGeom prst="rect">
              <a:avLst/>
            </a:prstGeom>
            <a:grpFill/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Wingdings"/>
                <a:buNone/>
                <a:defRPr/>
              </a:pPr>
              <a:r>
                <a:rPr lang="ru-RU" sz="1400" b="1" u="sng">
                  <a:solidFill>
                    <a:schemeClr val="bg1"/>
                  </a:solidFill>
                  <a:latin typeface="Book Antiqua"/>
                  <a:cs typeface="Book Antiqua"/>
                </a:rPr>
                <a:t>КАНЦЕЛЯРСКИЕ ПРИНАДЛЕЖНОСТИ</a:t>
              </a:r>
              <a:r>
                <a:rPr lang="ru-RU" sz="1400" u="sng">
                  <a:solidFill>
                    <a:schemeClr val="bg1"/>
                  </a:solidFill>
                  <a:latin typeface="Book Antiqua"/>
                  <a:cs typeface="Book Antiqua"/>
                </a:rPr>
                <a:t>: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Тетрадь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Ручка  2 шт.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Карандаш</a:t>
              </a:r>
            </a:p>
            <a:p>
              <a:pPr>
                <a:buFont typeface="Wingdings"/>
                <a:buChar char="ü"/>
                <a:defRPr/>
              </a:pPr>
              <a:r>
                <a:rPr lang="ru-RU" sz="1400">
                  <a:solidFill>
                    <a:schemeClr val="bg1"/>
                  </a:solidFill>
                  <a:latin typeface="Book Antiqua"/>
                  <a:cs typeface="Book Antiqua"/>
                </a:rPr>
                <a:t>Линейка</a:t>
              </a:r>
            </a:p>
          </p:txBody>
        </p:sp>
      </p:grpSp>
      <p:grpSp>
        <p:nvGrpSpPr>
          <p:cNvPr id="14" name="Группа 13"/>
          <p:cNvGrpSpPr/>
          <p:nvPr/>
        </p:nvGrpSpPr>
        <p:grpSpPr bwMode="auto">
          <a:xfrm>
            <a:off x="3270250" y="3016885"/>
            <a:ext cx="2132965" cy="1906905"/>
            <a:chOff x="11521" y="3455"/>
            <a:chExt cx="8447" cy="8121"/>
          </a:xfrm>
        </p:grpSpPr>
        <p:sp>
          <p:nvSpPr>
            <p:cNvPr id="19" name="5 конечная звезда 18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" name="5 конечная звезда 19"/>
            <p:cNvSpPr/>
            <p:nvPr/>
          </p:nvSpPr>
          <p:spPr bwMode="auto">
            <a:xfrm>
              <a:off x="12090" y="4098"/>
              <a:ext cx="7309" cy="697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</p:grpSp>
      <p:sp>
        <p:nvSpPr>
          <p:cNvPr id="4" name="Текстовое поле 3"/>
          <p:cNvSpPr txBox="1"/>
          <p:nvPr/>
        </p:nvSpPr>
        <p:spPr bwMode="auto">
          <a:xfrm>
            <a:off x="1368424" y="267334"/>
            <a:ext cx="9385744" cy="603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4200">
                <a:solidFill>
                  <a:schemeClr val="bg1"/>
                </a:solidFill>
                <a:latin typeface="Book Antiqua"/>
                <a:cs typeface="Book Antiqua"/>
              </a:rPr>
              <a:t>Список вещей для сборов</a:t>
            </a:r>
          </a:p>
        </p:txBody>
      </p:sp>
      <p:grpSp>
        <p:nvGrpSpPr>
          <p:cNvPr id="21" name="Группа 20"/>
          <p:cNvGrpSpPr/>
          <p:nvPr/>
        </p:nvGrpSpPr>
        <p:grpSpPr bwMode="auto">
          <a:xfrm>
            <a:off x="10459720" y="-26670"/>
            <a:ext cx="2132965" cy="1906905"/>
            <a:chOff x="11521" y="3455"/>
            <a:chExt cx="8447" cy="8121"/>
          </a:xfrm>
        </p:grpSpPr>
        <p:sp>
          <p:nvSpPr>
            <p:cNvPr id="22" name="5 конечная звезда 21"/>
            <p:cNvSpPr/>
            <p:nvPr/>
          </p:nvSpPr>
          <p:spPr bwMode="auto">
            <a:xfrm>
              <a:off x="11521" y="3455"/>
              <a:ext cx="8447" cy="812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3" name="5 конечная звезда 22"/>
            <p:cNvSpPr/>
            <p:nvPr/>
          </p:nvSpPr>
          <p:spPr bwMode="auto">
            <a:xfrm>
              <a:off x="12090" y="4098"/>
              <a:ext cx="7309" cy="6971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bg1">
                <a:lumMod val="5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>
                <a:ln>
                  <a:noFill/>
                </a:ln>
                <a:solidFill>
                  <a:schemeClr val="tx1">
                    <a:lumMod val="75000"/>
                    <a:lumOff val="25000"/>
                    <a:alpha val="94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248582" y="1735971"/>
            <a:ext cx="11243389" cy="3645407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ru-RU" sz="2400" b="1" dirty="0">
                <a:solidFill>
                  <a:schemeClr val="bg1"/>
                </a:solidFill>
                <a:latin typeface="Bahnschrift SemiBold SemiConden"/>
              </a:rPr>
              <a:t>	</a:t>
            </a:r>
            <a:endParaRPr lang="ru-RU" sz="1800" b="1" dirty="0">
              <a:solidFill>
                <a:schemeClr val="bg2">
                  <a:lumMod val="25000"/>
                </a:schemeClr>
              </a:solidFill>
              <a:latin typeface="Bahnschrift SemiBold SemiConden"/>
            </a:endParaRPr>
          </a:p>
          <a:p>
            <a:pPr marL="0" indent="0" algn="just">
              <a:buNone/>
              <a:defRPr/>
            </a:pPr>
            <a:endParaRPr lang="ru-RU" b="1" dirty="0">
              <a:solidFill>
                <a:schemeClr val="bg1"/>
              </a:solidFill>
              <a:latin typeface="Bahnschrift SemiBold SemiConden"/>
            </a:endParaRPr>
          </a:p>
          <a:p>
            <a:pPr marL="514350" indent="-514350" algn="just">
              <a:buAutoNum type="arabicPeriod"/>
              <a:defRPr/>
            </a:pPr>
            <a:endParaRPr lang="ru-RU" b="1" dirty="0">
              <a:solidFill>
                <a:schemeClr val="bg1"/>
              </a:solidFill>
              <a:latin typeface="Bahnschrift SemiBold SemiConden"/>
            </a:endParaRPr>
          </a:p>
          <a:p>
            <a:pPr marL="514350" indent="-514350" algn="just">
              <a:buAutoNum type="arabicPeriod"/>
              <a:defRPr/>
            </a:pPr>
            <a:endParaRPr lang="ru-RU" b="1" dirty="0">
              <a:solidFill>
                <a:schemeClr val="bg1"/>
              </a:solidFill>
              <a:latin typeface="Bahnschrift SemiBold SemiConden"/>
            </a:endParaRPr>
          </a:p>
          <a:p>
            <a:pPr marL="514350" indent="-514350" algn="just">
              <a:buAutoNum type="arabicPeriod"/>
              <a:defRPr/>
            </a:pPr>
            <a:endParaRPr lang="ru-RU" b="1" dirty="0">
              <a:solidFill>
                <a:schemeClr val="bg1"/>
              </a:solidFill>
              <a:latin typeface="Bahnschrift SemiBold SemiConden"/>
            </a:endParaRPr>
          </a:p>
          <a:p>
            <a:pPr marL="514350" indent="-514350" algn="just">
              <a:buAutoNum type="arabicPeriod"/>
              <a:defRPr/>
            </a:pPr>
            <a:endParaRPr lang="ru-RU" b="1" dirty="0">
              <a:solidFill>
                <a:schemeClr val="bg1"/>
              </a:solidFill>
              <a:latin typeface="Bahnschrift SemiBold SemiConden"/>
            </a:endParaRPr>
          </a:p>
          <a:p>
            <a:pPr marL="0" indent="0" algn="just">
              <a:buNone/>
              <a:defRPr/>
            </a:pPr>
            <a:endParaRPr lang="ru-RU" sz="2000" b="1" dirty="0">
              <a:solidFill>
                <a:schemeClr val="bg1"/>
              </a:solidFill>
              <a:latin typeface="Bahnschrift SemiBold SemiConden"/>
            </a:endParaRPr>
          </a:p>
          <a:p>
            <a:pPr marL="0" indent="0" algn="just">
              <a:buNone/>
              <a:defRPr/>
            </a:pPr>
            <a:endParaRPr lang="ru-RU" sz="2000" b="1" dirty="0">
              <a:solidFill>
                <a:schemeClr val="bg2">
                  <a:lumMod val="25000"/>
                </a:schemeClr>
              </a:solidFill>
              <a:latin typeface="Bahnschrift SemiBold SemiConden"/>
            </a:endParaRPr>
          </a:p>
          <a:p>
            <a:pPr marL="0" indent="0" algn="just">
              <a:buNone/>
              <a:defRPr/>
            </a:pPr>
            <a:endParaRPr lang="ru-RU" sz="1800" b="1" dirty="0">
              <a:solidFill>
                <a:schemeClr val="bg2">
                  <a:lumMod val="25000"/>
                </a:schemeClr>
              </a:solidFill>
              <a:latin typeface="Bahnschrift SemiBold SemiConden"/>
            </a:endParaRPr>
          </a:p>
          <a:p>
            <a:pPr marL="0" indent="0" algn="just">
              <a:buNone/>
              <a:defRPr/>
            </a:pPr>
            <a:endParaRPr lang="ru-RU" b="1" dirty="0">
              <a:solidFill>
                <a:schemeClr val="bg1"/>
              </a:solidFill>
              <a:latin typeface="Bahnschrift SemiBold SemiConden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54395" y="2074456"/>
            <a:ext cx="8180599" cy="3444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Book Antiqua"/>
                <a:cs typeface="Book Antiqua"/>
              </a:rPr>
              <a:t>наркотические и токсические вещества, включая табачные изделия</a:t>
            </a:r>
          </a:p>
          <a:p>
            <a:pPr algn="ctr">
              <a:defRPr/>
            </a:pPr>
            <a:endParaRPr lang="ru-RU" sz="2000" dirty="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Book Antiqua"/>
                <a:cs typeface="Book Antiqua"/>
              </a:rPr>
              <a:t>электронные сигареты</a:t>
            </a:r>
          </a:p>
          <a:p>
            <a:pPr algn="ctr">
              <a:defRPr/>
            </a:pPr>
            <a:endParaRPr lang="ru-RU" sz="2000" dirty="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Book Antiqua"/>
                <a:cs typeface="Book Antiqua"/>
              </a:rPr>
              <a:t>спиртные, слабоалкогольные и энергетические напитки</a:t>
            </a:r>
          </a:p>
          <a:p>
            <a:pPr algn="ctr">
              <a:defRPr/>
            </a:pPr>
            <a:endParaRPr lang="ru-RU" sz="2000" dirty="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Book Antiqua"/>
                <a:cs typeface="Book Antiqua"/>
              </a:rPr>
              <a:t>колющие и режущие предметы (ножи, ножницы и т.п.)</a:t>
            </a:r>
          </a:p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Book Antiqua"/>
                <a:cs typeface="Book Antiqua"/>
              </a:rPr>
              <a:t>зажигалки, спички</a:t>
            </a:r>
          </a:p>
          <a:p>
            <a:pPr algn="ctr">
              <a:defRPr/>
            </a:pPr>
            <a:endParaRPr lang="ru-RU" sz="2000" dirty="0">
              <a:solidFill>
                <a:schemeClr val="bg1"/>
              </a:solidFill>
              <a:latin typeface="Book Antiqua"/>
              <a:cs typeface="Book Antiqua"/>
            </a:endParaRPr>
          </a:p>
          <a:p>
            <a:pPr algn="ctr">
              <a:defRPr/>
            </a:pPr>
            <a:r>
              <a:rPr lang="ru-RU" sz="2000" dirty="0">
                <a:solidFill>
                  <a:schemeClr val="bg1"/>
                </a:solidFill>
                <a:latin typeface="Book Antiqua"/>
                <a:cs typeface="Book Antiqua"/>
              </a:rPr>
              <a:t>ценные вещи: ноутбуки, планшеты, наушники и т.п.</a:t>
            </a:r>
          </a:p>
        </p:txBody>
      </p:sp>
      <p:sp>
        <p:nvSpPr>
          <p:cNvPr id="2" name="Текстовое поле 1"/>
          <p:cNvSpPr txBox="1"/>
          <p:nvPr/>
        </p:nvSpPr>
        <p:spPr bwMode="auto">
          <a:xfrm>
            <a:off x="3465182" y="287295"/>
            <a:ext cx="5512244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bg1"/>
                </a:solidFill>
                <a:latin typeface="Book Antiqua"/>
                <a:cs typeface="Book Antiqua"/>
              </a:rPr>
              <a:t>ЗАПРЕЩАЕТСЯ </a:t>
            </a:r>
          </a:p>
          <a:p>
            <a:pPr algn="ctr">
              <a:defRPr/>
            </a:pPr>
            <a:r>
              <a:rPr lang="ru-RU" sz="4000" b="1" dirty="0">
                <a:solidFill>
                  <a:schemeClr val="bg1"/>
                </a:solidFill>
                <a:latin typeface="Book Antiqua"/>
                <a:cs typeface="Book Antiqua"/>
              </a:rPr>
              <a:t>БРАТЬ С СОБОЙ:</a:t>
            </a:r>
          </a:p>
        </p:txBody>
      </p:sp>
      <p:sp>
        <p:nvSpPr>
          <p:cNvPr id="9" name="Текстовое поле 8"/>
          <p:cNvSpPr txBox="1"/>
          <p:nvPr/>
        </p:nvSpPr>
        <p:spPr bwMode="auto">
          <a:xfrm>
            <a:off x="876934" y="2091054"/>
            <a:ext cx="749109" cy="3734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390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ang="5400000" scaled="0"/>
                </a:gradFill>
                <a:latin typeface="Book Antiqua"/>
                <a:cs typeface="Book Antiqua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1404</Words>
  <Application>Microsoft Office PowerPoint</Application>
  <DocSecurity>0</DocSecurity>
  <PresentationFormat>Широкоэкранный</PresentationFormat>
  <Paragraphs>367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Bahnschrift SemiBold SemiConden</vt:lpstr>
      <vt:lpstr>Book Antiqua</vt:lpstr>
      <vt:lpstr>Calibri</vt:lpstr>
      <vt:lpstr>Wingdings</vt:lpstr>
      <vt:lpstr>Office</vt:lpstr>
      <vt:lpstr>  </vt:lpstr>
      <vt:lpstr>Презентация PowerPoint</vt:lpstr>
      <vt:lpstr>Презентация PowerPoint</vt:lpstr>
      <vt:lpstr>Основные задачи учебных сборов</vt:lpstr>
      <vt:lpstr>Презентация PowerPoint</vt:lpstr>
      <vt:lpstr>Презентация PowerPoint</vt:lpstr>
      <vt:lpstr>1. Санузел в жилом корпусе  2. Санузел в учебном корпусе  3. Жилая комната  4. Холл перед столовой</vt:lpstr>
      <vt:lpstr>Презентация PowerPoint</vt:lpstr>
      <vt:lpstr>Презентация PowerPoint</vt:lpstr>
      <vt:lpstr>Примерный распорядок дня  учебных сборов </vt:lpstr>
      <vt:lpstr>Для участников сборов  организовано 5-ти разовое   БЕСПЛАТНОЕ питание:  1. Завтрак 2. Обед 3. Полдник 4. Ужин 5. Сонник </vt:lpstr>
      <vt:lpstr>Меню на пять дней*</vt:lpstr>
      <vt:lpstr>Презентация PowerPoint</vt:lpstr>
      <vt:lpstr>Презентация PowerPoint</vt:lpstr>
      <vt:lpstr>Презентация PowerPoint</vt:lpstr>
    </vt:vector>
  </TitlesOfParts>
  <Manager/>
  <Company>SPecialiST RePack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Лето с центром «АВАНГАРД»</dc:title>
  <dc:subject/>
  <dc:creator>Пользователь Windows</dc:creator>
  <cp:keywords/>
  <dc:description/>
  <cp:lastModifiedBy>Кононова Анна Николаевна</cp:lastModifiedBy>
  <cp:revision>239</cp:revision>
  <dcterms:created xsi:type="dcterms:W3CDTF">2022-03-15T13:06:00Z</dcterms:created>
  <dcterms:modified xsi:type="dcterms:W3CDTF">2025-09-24T08:49:56Z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BA89DA74359740C7A76EC8C673B2CAD1_13</vt:lpwstr>
  </property>
  <property fmtid="{D5CDD505-2E9C-101B-9397-08002B2CF9AE}" pid="3" name="KSOProductBuildVer">
    <vt:lpwstr>1049-12.2.0.17562</vt:lpwstr>
  </property>
</Properties>
</file>